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36" r:id="rId5"/>
  </p:sldMasterIdLst>
  <p:notesMasterIdLst>
    <p:notesMasterId r:id="rId19"/>
  </p:notesMasterIdLst>
  <p:handoutMasterIdLst>
    <p:handoutMasterId r:id="rId20"/>
  </p:handoutMasterIdLst>
  <p:sldIdLst>
    <p:sldId id="259" r:id="rId6"/>
    <p:sldId id="413" r:id="rId7"/>
    <p:sldId id="414" r:id="rId8"/>
    <p:sldId id="415" r:id="rId9"/>
    <p:sldId id="422" r:id="rId10"/>
    <p:sldId id="353" r:id="rId11"/>
    <p:sldId id="417" r:id="rId12"/>
    <p:sldId id="344" r:id="rId13"/>
    <p:sldId id="348" r:id="rId14"/>
    <p:sldId id="340" r:id="rId15"/>
    <p:sldId id="426" r:id="rId16"/>
    <p:sldId id="424" r:id="rId17"/>
    <p:sldId id="42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2B5A19F-85BA-4F54-85F7-F91741677A46}">
          <p14:sldIdLst>
            <p14:sldId id="259"/>
            <p14:sldId id="413"/>
            <p14:sldId id="414"/>
            <p14:sldId id="415"/>
            <p14:sldId id="422"/>
            <p14:sldId id="353"/>
            <p14:sldId id="417"/>
            <p14:sldId id="344"/>
            <p14:sldId id="348"/>
            <p14:sldId id="340"/>
            <p14:sldId id="426"/>
            <p14:sldId id="424"/>
            <p14:sldId id="425"/>
          </p14:sldIdLst>
        </p14:section>
        <p14:section name="Verdensmål" id="{DEC40BB0-6C63-49F1-B444-15172F483F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fat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BCD"/>
    <a:srgbClr val="8CD1CC"/>
    <a:srgbClr val="34C8CC"/>
    <a:srgbClr val="B5B6B5"/>
    <a:srgbClr val="DCEBD8"/>
    <a:srgbClr val="E6E6E6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82726" autoAdjust="0"/>
  </p:normalViewPr>
  <p:slideViewPr>
    <p:cSldViewPr snapToGrid="0" showGuides="1">
      <p:cViewPr varScale="1">
        <p:scale>
          <a:sx n="94" d="100"/>
          <a:sy n="94" d="100"/>
        </p:scale>
        <p:origin x="67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109533051699"/>
          <c:y val="9.6419235863149363E-2"/>
          <c:w val="0.85593482995476633"/>
          <c:h val="0.63884591405546443"/>
        </c:manualLayout>
      </c:layout>
      <c:areaChart>
        <c:grouping val="stacked"/>
        <c:varyColors val="0"/>
        <c:ser>
          <c:idx val="7"/>
          <c:order val="0"/>
          <c:tx>
            <c:strRef>
              <c:f>'Resultater (CO2)'!$D$196</c:f>
              <c:strCache>
                <c:ptCount val="1"/>
                <c:pt idx="0">
                  <c:v>Klart område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'Resultater (CO2)'!$L$4:$AT$4</c:f>
              <c:strCach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strCache>
            </c:strRef>
          </c:cat>
          <c:val>
            <c:numRef>
              <c:f>'Resultater (CO2)'!$L$196:$AS$196</c:f>
              <c:numCache>
                <c:formatCode>_(* #,##0_);_(* \(#,##0\);_(* "-"_);_(@_)</c:formatCode>
                <c:ptCount val="34"/>
                <c:pt idx="0">
                  <c:v>217094.1223357144</c:v>
                </c:pt>
                <c:pt idx="1">
                  <c:v>220193.95819951888</c:v>
                </c:pt>
                <c:pt idx="2">
                  <c:v>212830.56364219502</c:v>
                </c:pt>
                <c:pt idx="3">
                  <c:v>205659.32251614652</c:v>
                </c:pt>
                <c:pt idx="4">
                  <c:v>201236.38372302329</c:v>
                </c:pt>
                <c:pt idx="5">
                  <c:v>196108.6857198108</c:v>
                </c:pt>
                <c:pt idx="6">
                  <c:v>192128.67382307895</c:v>
                </c:pt>
                <c:pt idx="7">
                  <c:v>186379.18860436752</c:v>
                </c:pt>
                <c:pt idx="8">
                  <c:v>179255.33710934789</c:v>
                </c:pt>
                <c:pt idx="9">
                  <c:v>174516.41550450402</c:v>
                </c:pt>
                <c:pt idx="10">
                  <c:v>169532.71629469187</c:v>
                </c:pt>
                <c:pt idx="11">
                  <c:v>164472.91853997522</c:v>
                </c:pt>
                <c:pt idx="12">
                  <c:v>159212.21401569122</c:v>
                </c:pt>
                <c:pt idx="13">
                  <c:v>153183.98041208345</c:v>
                </c:pt>
                <c:pt idx="14">
                  <c:v>150744.14979361618</c:v>
                </c:pt>
                <c:pt idx="15">
                  <c:v>148277.37953083933</c:v>
                </c:pt>
                <c:pt idx="16">
                  <c:v>144901.30630588197</c:v>
                </c:pt>
                <c:pt idx="17">
                  <c:v>141547.82049869149</c:v>
                </c:pt>
                <c:pt idx="18">
                  <c:v>138216.55481017343</c:v>
                </c:pt>
                <c:pt idx="19">
                  <c:v>134907.15540828247</c:v>
                </c:pt>
                <c:pt idx="20">
                  <c:v>131619.28127993795</c:v>
                </c:pt>
                <c:pt idx="21">
                  <c:v>128352.60361709328</c:v>
                </c:pt>
                <c:pt idx="22">
                  <c:v>125106.8052351089</c:v>
                </c:pt>
                <c:pt idx="23">
                  <c:v>121881.58002167981</c:v>
                </c:pt>
                <c:pt idx="24">
                  <c:v>119264.31639416625</c:v>
                </c:pt>
                <c:pt idx="25">
                  <c:v>116653.6838414324</c:v>
                </c:pt>
                <c:pt idx="26">
                  <c:v>114049.50541591711</c:v>
                </c:pt>
                <c:pt idx="27">
                  <c:v>111451.61265622225</c:v>
                </c:pt>
                <c:pt idx="28">
                  <c:v>108859.84516984691</c:v>
                </c:pt>
                <c:pt idx="29">
                  <c:v>106274.05023780081</c:v>
                </c:pt>
                <c:pt idx="30">
                  <c:v>103694.08243991967</c:v>
                </c:pt>
                <c:pt idx="31">
                  <c:v>101119.80329976945</c:v>
                </c:pt>
                <c:pt idx="32">
                  <c:v>98551.080948086616</c:v>
                </c:pt>
                <c:pt idx="33">
                  <c:v>95987.789803760577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0-4966-B889-0D7C07334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404608"/>
        <c:axId val="268406144"/>
        <c:extLst>
          <c:ext xmlns:c15="http://schemas.microsoft.com/office/drawing/2012/chart" uri="{02D57815-91ED-43cb-92C2-25804820EDAC}">
            <c15:filteredArea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'Resultater (CO2)'!$D$198</c15:sqref>
                        </c15:formulaRef>
                      </c:ext>
                    </c:extLst>
                    <c:strCache>
                      <c:ptCount val="1"/>
                      <c:pt idx="0">
                        <c:v>Energisektor</c:v>
                      </c:pt>
                    </c:strCache>
                  </c:strRef>
                </c:tx>
                <c:spPr>
                  <a:solidFill>
                    <a:srgbClr val="0078E1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'Resultater (CO2)'!$L$4:$AT$4</c15:sqref>
                        </c15:formulaRef>
                      </c:ext>
                    </c:extLst>
                    <c:strCache>
                      <c:ptCount val="3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  <c:pt idx="24">
                        <c:v>2041</c:v>
                      </c:pt>
                      <c:pt idx="25">
                        <c:v>2042</c:v>
                      </c:pt>
                      <c:pt idx="26">
                        <c:v>2043</c:v>
                      </c:pt>
                      <c:pt idx="27">
                        <c:v>2044</c:v>
                      </c:pt>
                      <c:pt idx="28">
                        <c:v>2045</c:v>
                      </c:pt>
                      <c:pt idx="29">
                        <c:v>2046</c:v>
                      </c:pt>
                      <c:pt idx="30">
                        <c:v>2047</c:v>
                      </c:pt>
                      <c:pt idx="31">
                        <c:v>2048</c:v>
                      </c:pt>
                      <c:pt idx="32">
                        <c:v>2049</c:v>
                      </c:pt>
                      <c:pt idx="33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'Resultater (CO2)'!$L$198:$AS$198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050-4966-B889-0D7C07334A19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(CO2)'!$D$199</c15:sqref>
                        </c15:formulaRef>
                      </c:ext>
                    </c:extLst>
                    <c:strCache>
                      <c:ptCount val="1"/>
                      <c:pt idx="0">
                        <c:v>Transport </c:v>
                      </c:pt>
                    </c:strCache>
                  </c:strRef>
                </c:tx>
                <c:spPr>
                  <a:solidFill>
                    <a:srgbClr val="D87E00"/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(CO2)'!$L$4:$AT$4</c15:sqref>
                        </c15:formulaRef>
                      </c:ext>
                    </c:extLst>
                    <c:strCache>
                      <c:ptCount val="3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  <c:pt idx="24">
                        <c:v>2041</c:v>
                      </c:pt>
                      <c:pt idx="25">
                        <c:v>2042</c:v>
                      </c:pt>
                      <c:pt idx="26">
                        <c:v>2043</c:v>
                      </c:pt>
                      <c:pt idx="27">
                        <c:v>2044</c:v>
                      </c:pt>
                      <c:pt idx="28">
                        <c:v>2045</c:v>
                      </c:pt>
                      <c:pt idx="29">
                        <c:v>2046</c:v>
                      </c:pt>
                      <c:pt idx="30">
                        <c:v>2047</c:v>
                      </c:pt>
                      <c:pt idx="31">
                        <c:v>2048</c:v>
                      </c:pt>
                      <c:pt idx="32">
                        <c:v>2049</c:v>
                      </c:pt>
                      <c:pt idx="33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(CO2)'!$L$199:$AS$199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50-4966-B889-0D7C07334A19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(CO2)'!$D$200</c15:sqref>
                        </c15:formulaRef>
                      </c:ext>
                    </c:extLst>
                    <c:strCache>
                      <c:ptCount val="1"/>
                      <c:pt idx="0">
                        <c:v>Landbrug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(CO2)'!$L$4:$AT$4</c15:sqref>
                        </c15:formulaRef>
                      </c:ext>
                    </c:extLst>
                    <c:strCache>
                      <c:ptCount val="3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  <c:pt idx="24">
                        <c:v>2041</c:v>
                      </c:pt>
                      <c:pt idx="25">
                        <c:v>2042</c:v>
                      </c:pt>
                      <c:pt idx="26">
                        <c:v>2043</c:v>
                      </c:pt>
                      <c:pt idx="27">
                        <c:v>2044</c:v>
                      </c:pt>
                      <c:pt idx="28">
                        <c:v>2045</c:v>
                      </c:pt>
                      <c:pt idx="29">
                        <c:v>2046</c:v>
                      </c:pt>
                      <c:pt idx="30">
                        <c:v>2047</c:v>
                      </c:pt>
                      <c:pt idx="31">
                        <c:v>2048</c:v>
                      </c:pt>
                      <c:pt idx="32">
                        <c:v>2049</c:v>
                      </c:pt>
                      <c:pt idx="33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(CO2)'!$L$200:$AS$200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3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050-4966-B889-0D7C07334A19}"/>
                  </c:ext>
                </c:extLst>
              </c15:ser>
            </c15:filteredAreaSeries>
            <c15:filteredAreaSeries>
              <c15:ser>
                <c:idx val="9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(CO2)'!$D$209</c15:sqref>
                        </c15:formulaRef>
                      </c:ext>
                    </c:extLst>
                    <c:strCache>
                      <c:ptCount val="1"/>
                      <c:pt idx="0">
                        <c:v>Fly 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(CO2)'!$L$4:$AT$4</c15:sqref>
                        </c15:formulaRef>
                      </c:ext>
                    </c:extLst>
                    <c:strCache>
                      <c:ptCount val="3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  <c:pt idx="24">
                        <c:v>2041</c:v>
                      </c:pt>
                      <c:pt idx="25">
                        <c:v>2042</c:v>
                      </c:pt>
                      <c:pt idx="26">
                        <c:v>2043</c:v>
                      </c:pt>
                      <c:pt idx="27">
                        <c:v>2044</c:v>
                      </c:pt>
                      <c:pt idx="28">
                        <c:v>2045</c:v>
                      </c:pt>
                      <c:pt idx="29">
                        <c:v>2046</c:v>
                      </c:pt>
                      <c:pt idx="30">
                        <c:v>2047</c:v>
                      </c:pt>
                      <c:pt idx="31">
                        <c:v>2048</c:v>
                      </c:pt>
                      <c:pt idx="32">
                        <c:v>2049</c:v>
                      </c:pt>
                      <c:pt idx="33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(CO2)'!$L$209:$AS$209</c15:sqref>
                        </c15:formulaRef>
                      </c:ext>
                    </c:extLst>
                    <c:numCache>
                      <c:formatCode>#,##0</c:formatCode>
                      <c:ptCount val="34"/>
                      <c:pt idx="0">
                        <c:v>-13902.835909630277</c:v>
                      </c:pt>
                      <c:pt idx="1">
                        <c:v>-13971.927530063127</c:v>
                      </c:pt>
                      <c:pt idx="2">
                        <c:v>-14051.993734617248</c:v>
                      </c:pt>
                      <c:pt idx="3">
                        <c:v>-14102.136912278722</c:v>
                      </c:pt>
                      <c:pt idx="4">
                        <c:v>-14171.734905452602</c:v>
                      </c:pt>
                      <c:pt idx="5">
                        <c:v>-14254.287481236306</c:v>
                      </c:pt>
                      <c:pt idx="6">
                        <c:v>-14330.787335022638</c:v>
                      </c:pt>
                      <c:pt idx="7">
                        <c:v>-14409.307894843469</c:v>
                      </c:pt>
                      <c:pt idx="8">
                        <c:v>-14476.536232097082</c:v>
                      </c:pt>
                      <c:pt idx="9">
                        <c:v>-14560.423302665657</c:v>
                      </c:pt>
                      <c:pt idx="10">
                        <c:v>-14666.324778582137</c:v>
                      </c:pt>
                      <c:pt idx="11">
                        <c:v>-14758.200431417095</c:v>
                      </c:pt>
                      <c:pt idx="12">
                        <c:v>-14851.918363853803</c:v>
                      </c:pt>
                      <c:pt idx="13">
                        <c:v>-14975.184884970851</c:v>
                      </c:pt>
                      <c:pt idx="14">
                        <c:v>-15061.076708124816</c:v>
                      </c:pt>
                      <c:pt idx="15">
                        <c:v>-15147.469368177941</c:v>
                      </c:pt>
                      <c:pt idx="16">
                        <c:v>-15234.365864559728</c:v>
                      </c:pt>
                      <c:pt idx="17">
                        <c:v>-15321.769215412643</c:v>
                      </c:pt>
                      <c:pt idx="18">
                        <c:v>-15409.682457715773</c:v>
                      </c:pt>
                      <c:pt idx="19">
                        <c:v>-15498.108647409392</c:v>
                      </c:pt>
                      <c:pt idx="20">
                        <c:v>-15587.050859520381</c:v>
                      </c:pt>
                      <c:pt idx="21">
                        <c:v>-15676.512188288583</c:v>
                      </c:pt>
                      <c:pt idx="22">
                        <c:v>-15766.495747294008</c:v>
                      </c:pt>
                      <c:pt idx="23">
                        <c:v>-15857.004669584991</c:v>
                      </c:pt>
                      <c:pt idx="24">
                        <c:v>-15948.042107807223</c:v>
                      </c:pt>
                      <c:pt idx="25">
                        <c:v>-16039.611234333728</c:v>
                      </c:pt>
                      <c:pt idx="26">
                        <c:v>-16131.715241395763</c:v>
                      </c:pt>
                      <c:pt idx="27">
                        <c:v>-16224.35734121464</c:v>
                      </c:pt>
                      <c:pt idx="28">
                        <c:v>-16317.540766134502</c:v>
                      </c:pt>
                      <c:pt idx="29">
                        <c:v>-16411.26876875605</c:v>
                      </c:pt>
                      <c:pt idx="30">
                        <c:v>-16505.544622071211</c:v>
                      </c:pt>
                      <c:pt idx="31">
                        <c:v>-16600.371619598791</c:v>
                      </c:pt>
                      <c:pt idx="32">
                        <c:v>-16695.753075521076</c:v>
                      </c:pt>
                      <c:pt idx="33">
                        <c:v>-16791.69232482143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050-4966-B889-0D7C07334A19}"/>
                  </c:ext>
                </c:extLst>
              </c15:ser>
            </c15:filteredAreaSeries>
            <c15:filteredAreaSeries>
              <c15:ser>
                <c:idx val="12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(CO2)'!$D$212</c15:sqref>
                        </c15:formulaRef>
                      </c:ext>
                    </c:extLst>
                    <c:strCache>
                      <c:ptCount val="1"/>
                      <c:pt idx="0">
                        <c:v>Landbrug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(CO2)'!$L$212:$AS$212</c15:sqref>
                        </c15:formulaRef>
                      </c:ext>
                    </c:extLst>
                    <c:numCache>
                      <c:formatCode>#,##0</c:formatCode>
                      <c:ptCount val="34"/>
                      <c:pt idx="0">
                        <c:v>-32133.155726069424</c:v>
                      </c:pt>
                      <c:pt idx="1">
                        <c:v>-32659.017927838286</c:v>
                      </c:pt>
                      <c:pt idx="2">
                        <c:v>-32047.396322074292</c:v>
                      </c:pt>
                      <c:pt idx="3">
                        <c:v>-31480.666801757478</c:v>
                      </c:pt>
                      <c:pt idx="4">
                        <c:v>-31388.053374532145</c:v>
                      </c:pt>
                      <c:pt idx="5">
                        <c:v>-31363.933872117192</c:v>
                      </c:pt>
                      <c:pt idx="6">
                        <c:v>-31283.951458885611</c:v>
                      </c:pt>
                      <c:pt idx="7">
                        <c:v>-31224.011624015133</c:v>
                      </c:pt>
                      <c:pt idx="8">
                        <c:v>-31133.858474389865</c:v>
                      </c:pt>
                      <c:pt idx="9">
                        <c:v>-31116.154812121851</c:v>
                      </c:pt>
                      <c:pt idx="10">
                        <c:v>-31048.683615222679</c:v>
                      </c:pt>
                      <c:pt idx="11">
                        <c:v>-30981.111507895825</c:v>
                      </c:pt>
                      <c:pt idx="12">
                        <c:v>-30939.640843306872</c:v>
                      </c:pt>
                      <c:pt idx="13">
                        <c:v>-31016.370279564839</c:v>
                      </c:pt>
                      <c:pt idx="14">
                        <c:v>-30945.871050811496</c:v>
                      </c:pt>
                      <c:pt idx="15">
                        <c:v>-30877.489897591287</c:v>
                      </c:pt>
                      <c:pt idx="16">
                        <c:v>-30811.211848792507</c:v>
                      </c:pt>
                      <c:pt idx="17">
                        <c:v>-30747.022322322442</c:v>
                      </c:pt>
                      <c:pt idx="18">
                        <c:v>-30684.907120419317</c:v>
                      </c:pt>
                      <c:pt idx="19">
                        <c:v>-30624.852425053097</c:v>
                      </c:pt>
                      <c:pt idx="20">
                        <c:v>-30566.844793414049</c:v>
                      </c:pt>
                      <c:pt idx="21">
                        <c:v>-30510.871153487627</c:v>
                      </c:pt>
                      <c:pt idx="22">
                        <c:v>-30456.918799714622</c:v>
                      </c:pt>
                      <c:pt idx="23">
                        <c:v>-30404.975388735129</c:v>
                      </c:pt>
                      <c:pt idx="24">
                        <c:v>-30355.028935215381</c:v>
                      </c:pt>
                      <c:pt idx="25">
                        <c:v>-30307.067807756099</c:v>
                      </c:pt>
                      <c:pt idx="26">
                        <c:v>-30261.080724881249</c:v>
                      </c:pt>
                      <c:pt idx="27">
                        <c:v>-30217.056751106102</c:v>
                      </c:pt>
                      <c:pt idx="28">
                        <c:v>-30174.985293083435</c:v>
                      </c:pt>
                      <c:pt idx="29">
                        <c:v>-30134.856095826784</c:v>
                      </c:pt>
                      <c:pt idx="30">
                        <c:v>-30096.659239009678</c:v>
                      </c:pt>
                      <c:pt idx="31">
                        <c:v>-30060.38513333982</c:v>
                      </c:pt>
                      <c:pt idx="32">
                        <c:v>-30026.024517007056</c:v>
                      </c:pt>
                      <c:pt idx="33">
                        <c:v>-29993.568452204341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050-4966-B889-0D7C07334A19}"/>
                  </c:ext>
                </c:extLst>
              </c15:ser>
            </c15:filteredAreaSeries>
            <c15:filteredAreaSeries>
              <c15:ser>
                <c:idx val="13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(CO2)'!$D$213</c15:sqref>
                        </c15:formulaRef>
                      </c:ext>
                    </c:extLst>
                    <c:strCache>
                      <c:ptCount val="1"/>
                      <c:pt idx="0">
                        <c:v>Øvrige sektorer 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'Resultater (CO2)'!$L$213:$AS$213</c15:sqref>
                        </c15:formulaRef>
                      </c:ext>
                    </c:extLst>
                    <c:numCache>
                      <c:formatCode>#,##0</c:formatCode>
                      <c:ptCount val="34"/>
                      <c:pt idx="0">
                        <c:v>-6305.0496386978939</c:v>
                      </c:pt>
                      <c:pt idx="1">
                        <c:v>-6496.6560309021297</c:v>
                      </c:pt>
                      <c:pt idx="2">
                        <c:v>-5764.1957213512442</c:v>
                      </c:pt>
                      <c:pt idx="3">
                        <c:v>-5678.7576242163641</c:v>
                      </c:pt>
                      <c:pt idx="4">
                        <c:v>-5297.0603646243708</c:v>
                      </c:pt>
                      <c:pt idx="5">
                        <c:v>-5235.2526244262426</c:v>
                      </c:pt>
                      <c:pt idx="6">
                        <c:v>-5233.9991305814256</c:v>
                      </c:pt>
                      <c:pt idx="7">
                        <c:v>-5188.5123196222794</c:v>
                      </c:pt>
                      <c:pt idx="8">
                        <c:v>-5102.4359373502948</c:v>
                      </c:pt>
                      <c:pt idx="9">
                        <c:v>-4990.3961451350133</c:v>
                      </c:pt>
                      <c:pt idx="10">
                        <c:v>-4848.1952301657511</c:v>
                      </c:pt>
                      <c:pt idx="11">
                        <c:v>-4676.1736662310886</c:v>
                      </c:pt>
                      <c:pt idx="12">
                        <c:v>-4482.199116551702</c:v>
                      </c:pt>
                      <c:pt idx="13">
                        <c:v>-4290.5397547854</c:v>
                      </c:pt>
                      <c:pt idx="14">
                        <c:v>-4165.1447214565314</c:v>
                      </c:pt>
                      <c:pt idx="15">
                        <c:v>-4045.6390894328633</c:v>
                      </c:pt>
                      <c:pt idx="16">
                        <c:v>-3928.0055579670507</c:v>
                      </c:pt>
                      <c:pt idx="17">
                        <c:v>-3815.6293073681727</c:v>
                      </c:pt>
                      <c:pt idx="18">
                        <c:v>-3708.2616745438727</c:v>
                      </c:pt>
                      <c:pt idx="19">
                        <c:v>-3605.6663577702866</c:v>
                      </c:pt>
                      <c:pt idx="20">
                        <c:v>-3507.6187773794254</c:v>
                      </c:pt>
                      <c:pt idx="21">
                        <c:v>-3413.9054704874034</c:v>
                      </c:pt>
                      <c:pt idx="22">
                        <c:v>-3324.3235179140129</c:v>
                      </c:pt>
                      <c:pt idx="23">
                        <c:v>-3238.6800015460312</c:v>
                      </c:pt>
                      <c:pt idx="24">
                        <c:v>-3156.7914904928066</c:v>
                      </c:pt>
                      <c:pt idx="25">
                        <c:v>-3078.483554473506</c:v>
                      </c:pt>
                      <c:pt idx="26">
                        <c:v>-3003.59030296123</c:v>
                      </c:pt>
                      <c:pt idx="27">
                        <c:v>-2931.9539486902277</c:v>
                      </c:pt>
                      <c:pt idx="28">
                        <c:v>-2863.4243942089915</c:v>
                      </c:pt>
                      <c:pt idx="29">
                        <c:v>-2797.8588402343048</c:v>
                      </c:pt>
                      <c:pt idx="30">
                        <c:v>-2735.1214146296297</c:v>
                      </c:pt>
                      <c:pt idx="31">
                        <c:v>-2675.0828208956937</c:v>
                      </c:pt>
                      <c:pt idx="32">
                        <c:v>-2617.6200051221167</c:v>
                      </c:pt>
                      <c:pt idx="33">
                        <c:v>-2562.6158404064345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050-4966-B889-0D7C07334A19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4"/>
          <c:tx>
            <c:strRef>
              <c:f>'Resultater (CO2)'!$D$197</c:f>
              <c:strCache>
                <c:ptCount val="1"/>
                <c:pt idx="0">
                  <c:v>Business as usual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'Resultater (CO2)'!$L$4:$AT$4</c:f>
              <c:strCach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strCache>
            </c:strRef>
          </c:cat>
          <c:val>
            <c:numRef>
              <c:f>'Resultater (CO2)'!$L$197:$AS$197</c:f>
              <c:numCache>
                <c:formatCode>_(* #,##0_);_(* \(#,##0\);_(* "-"_);_(@_)</c:formatCode>
                <c:ptCount val="34"/>
                <c:pt idx="0">
                  <c:v>217094.1223357144</c:v>
                </c:pt>
                <c:pt idx="1">
                  <c:v>220193.95819951888</c:v>
                </c:pt>
                <c:pt idx="2">
                  <c:v>212830.56364219502</c:v>
                </c:pt>
                <c:pt idx="3">
                  <c:v>205659.32251614652</c:v>
                </c:pt>
                <c:pt idx="4">
                  <c:v>201236.38372302329</c:v>
                </c:pt>
                <c:pt idx="5">
                  <c:v>196108.6857198108</c:v>
                </c:pt>
                <c:pt idx="6">
                  <c:v>192128.67382307895</c:v>
                </c:pt>
                <c:pt idx="7">
                  <c:v>186379.18860436752</c:v>
                </c:pt>
                <c:pt idx="8">
                  <c:v>179255.33710934789</c:v>
                </c:pt>
                <c:pt idx="9">
                  <c:v>174516.41550450402</c:v>
                </c:pt>
                <c:pt idx="10">
                  <c:v>169532.71629469187</c:v>
                </c:pt>
                <c:pt idx="11">
                  <c:v>164472.91853997522</c:v>
                </c:pt>
                <c:pt idx="12">
                  <c:v>159212.21401569122</c:v>
                </c:pt>
                <c:pt idx="13">
                  <c:v>153183.98041208345</c:v>
                </c:pt>
                <c:pt idx="14">
                  <c:v>150744.14979361618</c:v>
                </c:pt>
                <c:pt idx="15">
                  <c:v>148277.37953083933</c:v>
                </c:pt>
                <c:pt idx="16">
                  <c:v>144901.30630588197</c:v>
                </c:pt>
                <c:pt idx="17">
                  <c:v>141547.82049869149</c:v>
                </c:pt>
                <c:pt idx="18">
                  <c:v>138216.55481017343</c:v>
                </c:pt>
                <c:pt idx="19">
                  <c:v>134907.15540828247</c:v>
                </c:pt>
                <c:pt idx="20">
                  <c:v>131619.28127993795</c:v>
                </c:pt>
                <c:pt idx="21">
                  <c:v>128352.60361709328</c:v>
                </c:pt>
                <c:pt idx="22">
                  <c:v>125106.8052351089</c:v>
                </c:pt>
                <c:pt idx="23">
                  <c:v>121881.58002167981</c:v>
                </c:pt>
                <c:pt idx="24">
                  <c:v>119264.31639416625</c:v>
                </c:pt>
                <c:pt idx="25">
                  <c:v>116653.6838414324</c:v>
                </c:pt>
                <c:pt idx="26">
                  <c:v>114049.50541591711</c:v>
                </c:pt>
                <c:pt idx="27">
                  <c:v>111451.61265622225</c:v>
                </c:pt>
                <c:pt idx="28">
                  <c:v>108859.84516984691</c:v>
                </c:pt>
                <c:pt idx="29">
                  <c:v>106274.05023780081</c:v>
                </c:pt>
                <c:pt idx="30">
                  <c:v>103694.08243991967</c:v>
                </c:pt>
                <c:pt idx="31">
                  <c:v>101119.80329976945</c:v>
                </c:pt>
                <c:pt idx="32">
                  <c:v>98551.080948086616</c:v>
                </c:pt>
                <c:pt idx="33">
                  <c:v>95987.789803760577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50-4966-B889-0D7C07334A19}"/>
            </c:ext>
          </c:extLst>
        </c:ser>
        <c:ser>
          <c:idx val="8"/>
          <c:order val="5"/>
          <c:tx>
            <c:strRef>
              <c:f>'Resultater (CO2)'!$D$204</c:f>
              <c:strCache>
                <c:ptCount val="1"/>
                <c:pt idx="0">
                  <c:v>Mål linje</c:v>
                </c:pt>
              </c:strCache>
            </c:strRef>
          </c:tx>
          <c:spPr>
            <a:ln w="28575" cap="rnd">
              <a:solidFill>
                <a:srgbClr val="00582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'Resultater (CO2)'!$L$4:$AT$4</c:f>
              <c:strCache>
                <c:ptCount val="3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</c:strCache>
            </c:strRef>
          </c:cat>
          <c:val>
            <c:numRef>
              <c:f>'Resultater (CO2)'!$L$204:$AS$204</c:f>
              <c:numCache>
                <c:formatCode>_(* #,##0_);_(* \(#,##0\);_(* "-"_);_(@_)</c:formatCode>
                <c:ptCount val="34"/>
                <c:pt idx="0">
                  <c:v>217094.1223357144</c:v>
                </c:pt>
                <c:pt idx="1">
                  <c:v>207909.37100612649</c:v>
                </c:pt>
                <c:pt idx="2">
                  <c:v>198724.61967653857</c:v>
                </c:pt>
                <c:pt idx="3">
                  <c:v>189539.86834695065</c:v>
                </c:pt>
                <c:pt idx="4">
                  <c:v>180355.11701736273</c:v>
                </c:pt>
                <c:pt idx="5">
                  <c:v>171170.36568777481</c:v>
                </c:pt>
                <c:pt idx="6">
                  <c:v>161985.6143581869</c:v>
                </c:pt>
                <c:pt idx="7">
                  <c:v>152800.86302859898</c:v>
                </c:pt>
                <c:pt idx="8">
                  <c:v>143616.11169901106</c:v>
                </c:pt>
                <c:pt idx="9">
                  <c:v>134431.36036942314</c:v>
                </c:pt>
                <c:pt idx="10">
                  <c:v>125246.60903983522</c:v>
                </c:pt>
                <c:pt idx="11">
                  <c:v>116061.85771024731</c:v>
                </c:pt>
                <c:pt idx="12">
                  <c:v>106877.10638065939</c:v>
                </c:pt>
                <c:pt idx="13" formatCode="_-* #,##0_-;\-* #,##0_-;_-* &quot;-&quot;??_-;_-@_-">
                  <c:v>97692.35505107147</c:v>
                </c:pt>
                <c:pt idx="14">
                  <c:v>92807.737298517895</c:v>
                </c:pt>
                <c:pt idx="15">
                  <c:v>87923.11954596432</c:v>
                </c:pt>
                <c:pt idx="16">
                  <c:v>83038.501793410745</c:v>
                </c:pt>
                <c:pt idx="17">
                  <c:v>78153.88404085717</c:v>
                </c:pt>
                <c:pt idx="18">
                  <c:v>73269.266288303596</c:v>
                </c:pt>
                <c:pt idx="19">
                  <c:v>68384.648535750021</c:v>
                </c:pt>
                <c:pt idx="20">
                  <c:v>63500.030783196446</c:v>
                </c:pt>
                <c:pt idx="21">
                  <c:v>58615.413030642871</c:v>
                </c:pt>
                <c:pt idx="22">
                  <c:v>53730.795278089296</c:v>
                </c:pt>
                <c:pt idx="23">
                  <c:v>48846.177525535721</c:v>
                </c:pt>
                <c:pt idx="24">
                  <c:v>43961.559772982146</c:v>
                </c:pt>
                <c:pt idx="25">
                  <c:v>39076.942020428571</c:v>
                </c:pt>
                <c:pt idx="26">
                  <c:v>34192.324267874996</c:v>
                </c:pt>
                <c:pt idx="27">
                  <c:v>29307.706515321421</c:v>
                </c:pt>
                <c:pt idx="28">
                  <c:v>24423.088762767846</c:v>
                </c:pt>
                <c:pt idx="29">
                  <c:v>19538.471010214271</c:v>
                </c:pt>
                <c:pt idx="30">
                  <c:v>14653.853257660698</c:v>
                </c:pt>
                <c:pt idx="31">
                  <c:v>9769.2355051071245</c:v>
                </c:pt>
                <c:pt idx="32">
                  <c:v>4884.6177525535513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50-4966-B889-0D7C07334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404608"/>
        <c:axId val="268406144"/>
      </c:lineChart>
      <c:catAx>
        <c:axId val="2684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68406144"/>
        <c:crosses val="autoZero"/>
        <c:auto val="1"/>
        <c:lblAlgn val="ctr"/>
        <c:lblOffset val="100"/>
        <c:noMultiLvlLbl val="0"/>
      </c:catAx>
      <c:valAx>
        <c:axId val="26840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1.000 ton CO2</a:t>
                </a:r>
              </a:p>
            </c:rich>
          </c:tx>
          <c:layout>
            <c:manualLayout>
              <c:xMode val="edge"/>
              <c:yMode val="edge"/>
              <c:x val="7.404183102623035E-3"/>
              <c:y val="0.287741231368735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684046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3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9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9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9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5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6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Omstilling i egen organisation</a:t>
            </a:r>
          </a:p>
          <a:p>
            <a:r>
              <a:rPr lang="da-DK" dirty="0"/>
              <a:t>- Planstrategi</a:t>
            </a:r>
          </a:p>
          <a:p>
            <a:pPr marL="0" indent="0">
              <a:buFontTx/>
              <a:buNone/>
            </a:pPr>
            <a:r>
              <a:rPr lang="da-DK" dirty="0"/>
              <a:t>- Kommunen er medejer af FORS (leverer fjernvarme)</a:t>
            </a:r>
          </a:p>
          <a:p>
            <a:pPr marL="0" indent="0">
              <a:buFontTx/>
              <a:buNone/>
            </a:pPr>
            <a:r>
              <a:rPr lang="da-DK" dirty="0"/>
              <a:t>- Kommunen som facilitator: Mødet i aften, borgermøder, kommunikation, henvisninger til eksperter.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1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1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954888" y="2462213"/>
            <a:ext cx="228036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Forside - flere muligheder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er flere muligheder for forsider: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en, hvor du vælger et mørkt billede (lys skrift)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en, hvor du vælger et lysere billede (mørk skrift).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</a:t>
            </a:r>
            <a:r>
              <a:rPr lang="da-DK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version, hvor billedet kun fylder halvdelen af forsiden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kan indsætte en anden type</a:t>
            </a:r>
            <a:r>
              <a:rPr lang="da-DK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forside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 at vælge ”Nyt slide”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samling af gode fotos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 Vores Sted, som egner sig til PowerPoint.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ligger i mappen MS Office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Xfiles-drevet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bliver bedt om at vælge billede, finder du Xfiles i venstremenuen under punktet ”Computer”.</a:t>
            </a: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953986" y="2462213"/>
            <a:ext cx="219600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Hjem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menupunktet Nyt Slide for at indsætte et nyt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Ændre slide-layouts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pilen ved siden af Layout for at få vist en dropdown menu af mulige slides layout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 for at ændre dit nuværende layout til et alternativt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380731" y="2462213"/>
            <a:ext cx="23582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9489" y="4449552"/>
            <a:ext cx="262151" cy="25605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F1DD301-9A95-4402-940F-536934CBE187}"/>
              </a:ext>
            </a:extLst>
          </p:cNvPr>
          <p:cNvSpPr txBox="1"/>
          <p:nvPr userDrawn="1"/>
        </p:nvSpPr>
        <p:spPr>
          <a:xfrm>
            <a:off x="954888" y="841375"/>
            <a:ext cx="97829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4000" dirty="0"/>
              <a:t>Brugerguide - Slet før visning</a:t>
            </a:r>
            <a:endParaRPr lang="da-DK" sz="3600" dirty="0"/>
          </a:p>
        </p:txBody>
      </p:sp>
      <p:pic>
        <p:nvPicPr>
          <p:cNvPr id="13" name="2 Ny slide">
            <a:extLst>
              <a:ext uri="{FF2B5EF4-FFF2-40B4-BE49-F238E27FC236}">
                <a16:creationId xmlns:a16="http://schemas.microsoft.com/office/drawing/2014/main" id="{B9EFAF53-C2FB-4A03-BDFA-E5C738CB0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7136907" y="4253849"/>
            <a:ext cx="363713" cy="647461"/>
          </a:xfrm>
          <a:prstGeom prst="rect">
            <a:avLst/>
          </a:prstGeom>
        </p:spPr>
      </p:pic>
      <p:pic>
        <p:nvPicPr>
          <p:cNvPr id="14" name="3 Layout">
            <a:extLst>
              <a:ext uri="{FF2B5EF4-FFF2-40B4-BE49-F238E27FC236}">
                <a16:creationId xmlns:a16="http://schemas.microsoft.com/office/drawing/2014/main" id="{B8393D07-20A4-4D8A-8E3B-5E14ECD7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7171990" y="5167861"/>
            <a:ext cx="593368" cy="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58F740-8DEF-4DB5-8E88-5295BADF5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174" y="849952"/>
            <a:ext cx="4654800" cy="1432185"/>
          </a:xfrm>
        </p:spPr>
        <p:txBody>
          <a:bodyPr/>
          <a:lstStyle>
            <a:lvl1pPr>
              <a:lnSpc>
                <a:spcPct val="98000"/>
              </a:lnSpc>
              <a:defRPr sz="4800"/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1F77EA5-80F2-4AD6-B4BA-454C0C8379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088" y="2803525"/>
            <a:ext cx="4654550" cy="3433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072BB27-5A90-4A64-BB45-98247E0528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C333411-E748-4A90-8352-8BE2162BA8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3708DC18-EFB6-4FA8-BE48-61272E1A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5" y="842664"/>
            <a:ext cx="9784449" cy="99333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kort titel</a:t>
            </a:r>
            <a:endParaRPr lang="da-DK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EDC806-905B-454D-9A14-E7E22378E7D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4457700"/>
            <a:ext cx="40608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45237C3-5CDE-4F4C-B37A-C3D063A7A81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60800" y="4457700"/>
            <a:ext cx="40704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652A67C-0798-4F30-BD4D-42AB2091B09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131200" y="4457700"/>
            <a:ext cx="40608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30397F-19FC-4352-A7C4-35CBBC86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641F1F1E-D1E5-480D-A877-50FC77E89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87EE7388-574E-4F7C-BAEC-D2891F55A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9BE2448F-45E9-4605-92A7-0A35A2220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4000" y="1836000"/>
            <a:ext cx="9783762" cy="24038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90671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30DDA5D9-A6B3-4E36-9C9E-56BC92739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8780" y="1297667"/>
            <a:ext cx="8801100" cy="4165873"/>
          </a:xfrm>
        </p:spPr>
        <p:txBody>
          <a:bodyPr/>
          <a:lstStyle>
            <a:lvl1pPr marL="0" indent="-720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”"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citat i max 6  linjer”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4F9AD06F-99C1-40C8-94D1-D1895062D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780" y="5769199"/>
            <a:ext cx="88011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8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7D4D5-C5A3-4898-A6DE-DF8347EB5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4000" y="2264400"/>
            <a:ext cx="10281600" cy="1944000"/>
          </a:xfrm>
        </p:spPr>
        <p:txBody>
          <a:bodyPr anchor="ctr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 max 2 linjer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25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solidFill>
            <a:schemeClr val="bg1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70" y="1421718"/>
            <a:ext cx="10281600" cy="1796611"/>
          </a:xfrm>
        </p:spPr>
        <p:txBody>
          <a:bodyPr anchor="ctr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2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68AD20-D58B-4532-B677-FC86293591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75000"/>
            </a:schemeClr>
          </a:solidFill>
        </p:spPr>
        <p:txBody>
          <a:bodyPr lIns="0" tIns="86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mørkt billede</a:t>
            </a:r>
          </a:p>
          <a:p>
            <a:endParaRPr lang="da-DK" dirty="0"/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4400"/>
            <a:ext cx="10281600" cy="982422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8B004D-8878-422F-8060-9F16925B91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/>
          </a:solidFill>
        </p:spPr>
        <p:txBody>
          <a:bodyPr lIns="0" tIns="576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lyst billede</a:t>
            </a:r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4400"/>
            <a:ext cx="10281600" cy="982422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1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954888" y="2462214"/>
            <a:ext cx="228036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Forside - flere muligheder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er flere muligheder for forsider: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en, hvor du vælger et mørkt billede (lys skrift)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en, hvor du vælger et lysere billede (mørk skrift).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en</a:t>
            </a:r>
            <a:r>
              <a:rPr lang="da-DK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version, hvor billedet kun fylder halvdelen af forsiden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kan indsætte en anden type</a:t>
            </a:r>
            <a:r>
              <a:rPr lang="da-DK" sz="900" b="0" kern="1200" baseline="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forside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 at vælge ”Nyt slide”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samling af gode fotos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 Vores Sted, som egner sig til PowerPoint.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ligger i mappen MS Office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Xfiles-drevet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bliver bedt om at vælge billede, finder du Xfiles i venstremenuen under punktet ”Computer”.</a:t>
            </a: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953987" y="2462214"/>
            <a:ext cx="219600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Hjem</a:t>
            </a:r>
            <a:b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menupunktet Nyt Slide for at indsætte et nyt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kern="1200" noProof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Ændre slide-layouts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pilen ved siden af Layout for at få vist en dropdown menu af mulige slides layout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a-DK" sz="900" b="0" kern="1200" noProof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Layout for at ændre dit nuværende layout til et alternativt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380732" y="2462214"/>
            <a:ext cx="235824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9490" y="4449553"/>
            <a:ext cx="262151" cy="25605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F1DD301-9A95-4402-940F-536934CBE187}"/>
              </a:ext>
            </a:extLst>
          </p:cNvPr>
          <p:cNvSpPr txBox="1"/>
          <p:nvPr userDrawn="1"/>
        </p:nvSpPr>
        <p:spPr>
          <a:xfrm>
            <a:off x="954889" y="841376"/>
            <a:ext cx="97829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4000" dirty="0"/>
              <a:t>Brugerguide - Slet før visning</a:t>
            </a:r>
            <a:endParaRPr lang="da-DK" sz="3600" dirty="0"/>
          </a:p>
        </p:txBody>
      </p:sp>
      <p:pic>
        <p:nvPicPr>
          <p:cNvPr id="13" name="2 Ny slide">
            <a:extLst>
              <a:ext uri="{FF2B5EF4-FFF2-40B4-BE49-F238E27FC236}">
                <a16:creationId xmlns:a16="http://schemas.microsoft.com/office/drawing/2014/main" id="{B9EFAF53-C2FB-4A03-BDFA-E5C738CB0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7136909" y="4253850"/>
            <a:ext cx="363713" cy="647461"/>
          </a:xfrm>
          <a:prstGeom prst="rect">
            <a:avLst/>
          </a:prstGeom>
        </p:spPr>
      </p:pic>
      <p:pic>
        <p:nvPicPr>
          <p:cNvPr id="14" name="3 Layout">
            <a:extLst>
              <a:ext uri="{FF2B5EF4-FFF2-40B4-BE49-F238E27FC236}">
                <a16:creationId xmlns:a16="http://schemas.microsoft.com/office/drawing/2014/main" id="{B8393D07-20A4-4D8A-8E3B-5E14ECD7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7171991" y="5167861"/>
            <a:ext cx="593368" cy="1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 lIns="0" tIns="864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lige herover for at indsætte et mørkt billede</a:t>
            </a:r>
          </a:p>
          <a:p>
            <a:endParaRPr lang="da-DK" dirty="0"/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3699"/>
            <a:ext cx="10281600" cy="981208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8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t bille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65000"/>
            </a:schemeClr>
          </a:solidFill>
        </p:spPr>
        <p:txBody>
          <a:bodyPr lIns="0" tIns="972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lyst billede</a:t>
            </a:r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3699"/>
            <a:ext cx="10281600" cy="982800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8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 lIns="0" tIns="864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lige herover for at indsætte et mørkt billede</a:t>
            </a:r>
          </a:p>
          <a:p>
            <a:endParaRPr lang="da-DK" dirty="0"/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3698"/>
            <a:ext cx="10281600" cy="981208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alv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6FBE539F-1077-4BD5-9F76-E05756848567}"/>
              </a:ext>
            </a:extLst>
          </p:cNvPr>
          <p:cNvSpPr/>
          <p:nvPr userDrawn="1"/>
        </p:nvSpPr>
        <p:spPr>
          <a:xfrm>
            <a:off x="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089" y="1320335"/>
            <a:ext cx="4654975" cy="3586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i max 4 linjer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A41FB34F-1A26-45C6-A8AD-815B0FA95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" y="5786730"/>
            <a:ext cx="1868400" cy="627039"/>
          </a:xfrm>
          <a:prstGeom prst="rect">
            <a:avLst/>
          </a:prstGeom>
        </p:spPr>
      </p:pic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F59FBC-8F3A-49A0-B15B-2DB75A87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8594F099-4461-4BA8-BB0D-7C91A225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E3F2CD6C-9CBD-4C6A-915F-03A6219A1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308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alv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6FBE539F-1077-4BD5-9F76-E05756848567}"/>
              </a:ext>
            </a:extLst>
          </p:cNvPr>
          <p:cNvSpPr/>
          <p:nvPr userDrawn="1"/>
        </p:nvSpPr>
        <p:spPr>
          <a:xfrm>
            <a:off x="0" y="0"/>
            <a:ext cx="60960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089" y="1320335"/>
            <a:ext cx="4654975" cy="35862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 i max 4 linjer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A41FB34F-1A26-45C6-A8AD-815B0FA95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" y="5786730"/>
            <a:ext cx="1868399" cy="627039"/>
          </a:xfrm>
          <a:prstGeom prst="rect">
            <a:avLst/>
          </a:prstGeom>
        </p:spPr>
      </p:pic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F59FBC-8F3A-49A0-B15B-2DB75A87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8594F099-4461-4BA8-BB0D-7C91A225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E3F2CD6C-9CBD-4C6A-915F-03A6219A1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10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00" y="1088911"/>
            <a:ext cx="10281600" cy="2387600"/>
          </a:xfrm>
        </p:spPr>
        <p:txBody>
          <a:bodyPr anchor="t" anchorCtr="0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i max 2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4000" y="3737214"/>
            <a:ext cx="10281600" cy="1247383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indsætte titel i maks. 2 linjer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30DDA5D9-A6B3-4E36-9C9E-56BC92739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5455275"/>
            <a:ext cx="102816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navn på oplægsholder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4F9AD06F-99C1-40C8-94D1-D1895062D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00" y="5829517"/>
            <a:ext cx="102816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afdeling / område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31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7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9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7447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7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4175" y="2804401"/>
            <a:ext cx="4802400" cy="3432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9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9" name="Pladsholder til diagram 8">
            <a:extLst>
              <a:ext uri="{FF2B5EF4-FFF2-40B4-BE49-F238E27FC236}">
                <a16:creationId xmlns:a16="http://schemas.microsoft.com/office/drawing/2014/main" id="{E7D5CCB7-15F2-4F42-8004-D775CF8056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35664" y="2805114"/>
            <a:ext cx="4802187" cy="3432175"/>
          </a:xfrm>
        </p:spPr>
        <p:txBody>
          <a:bodyPr/>
          <a:lstStyle/>
          <a:p>
            <a:r>
              <a:rPr lang="da-DK"/>
              <a:t>Klik på ikonet for at tilføje et diagram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9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7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4175" y="2804401"/>
            <a:ext cx="4802400" cy="3432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9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A4DBAE4-30D5-4280-8951-1C86AEDB2A1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29824" y="2803526"/>
            <a:ext cx="4808027" cy="3432892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53177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58F740-8DEF-4DB5-8E88-5295BADF5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175" y="849953"/>
            <a:ext cx="4654800" cy="1432185"/>
          </a:xfrm>
        </p:spPr>
        <p:txBody>
          <a:bodyPr/>
          <a:lstStyle>
            <a:lvl1pPr>
              <a:lnSpc>
                <a:spcPct val="98000"/>
              </a:lnSpc>
              <a:defRPr sz="4800"/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1F77EA5-80F2-4AD6-B4BA-454C0C8379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089" y="2803525"/>
            <a:ext cx="4654551" cy="3433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072BB27-5A90-4A64-BB45-98247E0528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C333411-E748-4A90-8352-8BE2162BA8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3708DC18-EFB6-4FA8-BE48-61272E1A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16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7" y="842664"/>
            <a:ext cx="9784449" cy="99333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kort titel</a:t>
            </a:r>
            <a:endParaRPr lang="da-DK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EDC806-905B-454D-9A14-E7E22378E7D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4457701"/>
            <a:ext cx="40608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45237C3-5CDE-4F4C-B37A-C3D063A7A81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060800" y="4457701"/>
            <a:ext cx="40704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652A67C-0798-4F30-BD4D-42AB2091B09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131200" y="4457701"/>
            <a:ext cx="4060800" cy="240389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30397F-19FC-4352-A7C4-35CBBC86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641F1F1E-D1E5-480D-A877-50FC77E89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87EE7388-574E-4F7C-BAEC-D2891F55A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9BE2448F-45E9-4605-92A7-0A35A2220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4000" y="1836000"/>
            <a:ext cx="9783763" cy="2403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  <a:endParaRPr lang="da-DK" dirty="0"/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1683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30DDA5D9-A6B3-4E36-9C9E-56BC92739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8781" y="1297669"/>
            <a:ext cx="8801100" cy="4165873"/>
          </a:xfrm>
        </p:spPr>
        <p:txBody>
          <a:bodyPr/>
          <a:lstStyle>
            <a:lvl1pPr marL="0" indent="-71998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”"/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citat i max 6  linjer”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4F9AD06F-99C1-40C8-94D1-D1895062D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781" y="5769199"/>
            <a:ext cx="88011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7D4D5-C5A3-4898-A6DE-DF8347EB5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4000" y="2264400"/>
            <a:ext cx="10281600" cy="1944000"/>
          </a:xfrm>
        </p:spPr>
        <p:txBody>
          <a:bodyPr anchor="ctr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 max 2 linjer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61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t bille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65000"/>
            </a:schemeClr>
          </a:solidFill>
        </p:spPr>
        <p:txBody>
          <a:bodyPr lIns="0" tIns="972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lyst billede</a:t>
            </a:r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3698"/>
            <a:ext cx="10281600" cy="982800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 i max 2 linjer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8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89466E-2A95-4747-9E64-5D5FA268C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3200" cy="6861600"/>
          </a:xfrm>
          <a:solidFill>
            <a:schemeClr val="bg1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71" y="1421719"/>
            <a:ext cx="10281600" cy="1796611"/>
          </a:xfrm>
        </p:spPr>
        <p:txBody>
          <a:bodyPr anchor="ctr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570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68AD20-D58B-4532-B677-FC86293591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75000"/>
            </a:schemeClr>
          </a:solidFill>
        </p:spPr>
        <p:txBody>
          <a:bodyPr lIns="0" tIns="86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mørkt billede</a:t>
            </a:r>
          </a:p>
          <a:p>
            <a:endParaRPr lang="da-DK" dirty="0"/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4401"/>
            <a:ext cx="10281600" cy="982423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138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8B004D-8878-422F-8060-9F16925B91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/>
          </a:solidFill>
        </p:spPr>
        <p:txBody>
          <a:bodyPr lIns="0" tIns="576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et lyst billede</a:t>
            </a:r>
          </a:p>
        </p:txBody>
      </p:sp>
      <p:sp>
        <p:nvSpPr>
          <p:cNvPr id="15" name="Logo Placeholder 9">
            <a:extLst>
              <a:ext uri="{FF2B5EF4-FFF2-40B4-BE49-F238E27FC236}">
                <a16:creationId xmlns:a16="http://schemas.microsoft.com/office/drawing/2014/main" id="{3DCEE101-4724-44BF-A8C5-71ADB6D3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89" y="5787367"/>
            <a:ext cx="18684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">
                <a:noFill/>
              </a:defRPr>
            </a:lvl1pPr>
            <a:lvl2pPr>
              <a:defRPr sz="133"/>
            </a:lvl2pPr>
            <a:lvl3pPr>
              <a:defRPr sz="133"/>
            </a:lvl3pPr>
            <a:lvl4pPr>
              <a:defRPr sz="133"/>
            </a:lvl4pPr>
            <a:lvl5pPr>
              <a:defRPr sz="133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89" y="2264401"/>
            <a:ext cx="10281600" cy="982423"/>
          </a:xfrm>
        </p:spPr>
        <p:txBody>
          <a:bodyPr anchor="t" anchorCtr="0"/>
          <a:lstStyle>
            <a:lvl1pPr algn="ctr">
              <a:lnSpc>
                <a:spcPct val="9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CFB4DF3A-490C-4132-98FE-E6ED6091E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B159AC0-DC8E-4420-8828-BD167E07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33A3868B-DF6B-420C-96DA-43275B7B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9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9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alv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6FBE539F-1077-4BD5-9F76-E05756848567}"/>
              </a:ext>
            </a:extLst>
          </p:cNvPr>
          <p:cNvSpPr/>
          <p:nvPr userDrawn="1"/>
        </p:nvSpPr>
        <p:spPr>
          <a:xfrm>
            <a:off x="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087" y="1320335"/>
            <a:ext cx="4654975" cy="3586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i max 4 linjer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A41FB34F-1A26-45C6-A8AD-815B0FA95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9" y="5786729"/>
            <a:ext cx="1868400" cy="627038"/>
          </a:xfrm>
          <a:prstGeom prst="rect">
            <a:avLst/>
          </a:prstGeom>
        </p:spPr>
      </p:pic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F59FBC-8F3A-49A0-B15B-2DB75A87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8594F099-4461-4BA8-BB0D-7C91A225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E3F2CD6C-9CBD-4C6A-915F-03A6219A1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alv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">
            <a:extLst>
              <a:ext uri="{FF2B5EF4-FFF2-40B4-BE49-F238E27FC236}">
                <a16:creationId xmlns:a16="http://schemas.microsoft.com/office/drawing/2014/main" id="{6FBE539F-1077-4BD5-9F76-E05756848567}"/>
              </a:ext>
            </a:extLst>
          </p:cNvPr>
          <p:cNvSpPr/>
          <p:nvPr userDrawn="1"/>
        </p:nvSpPr>
        <p:spPr>
          <a:xfrm>
            <a:off x="0" y="0"/>
            <a:ext cx="60960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087" y="1320335"/>
            <a:ext cx="4654975" cy="35862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titel i max 4 linjer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A41FB34F-1A26-45C6-A8AD-815B0FA95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" y="5786729"/>
            <a:ext cx="1868398" cy="627038"/>
          </a:xfrm>
          <a:prstGeom prst="rect">
            <a:avLst/>
          </a:prstGeom>
        </p:spPr>
      </p:pic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F0F59FBC-8F3A-49A0-B15B-2DB75A87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8594F099-4461-4BA8-BB0D-7C91A225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E3F2CD6C-9CBD-4C6A-915F-03A6219A1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4000" y="1088910"/>
            <a:ext cx="10281600" cy="2387600"/>
          </a:xfrm>
        </p:spPr>
        <p:txBody>
          <a:bodyPr anchor="t" anchorCtr="0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indsætte titel i max 2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4000" y="3737213"/>
            <a:ext cx="10281600" cy="124738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indsætte titel i maks. 2 linjer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30DDA5D9-A6B3-4E36-9C9E-56BC92739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5455274"/>
            <a:ext cx="102816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navn på oplægsholder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4F9AD06F-99C1-40C8-94D1-D1895062D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00" y="5829517"/>
            <a:ext cx="10281600" cy="360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da-DK" dirty="0"/>
              <a:t>Klik for at indsætte afdeling / område</a:t>
            </a:r>
          </a:p>
        </p:txBody>
      </p:sp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B4FDE509-51C0-463B-BDBD-A7C60A1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 hidden="1">
            <a:extLst>
              <a:ext uri="{FF2B5EF4-FFF2-40B4-BE49-F238E27FC236}">
                <a16:creationId xmlns:a16="http://schemas.microsoft.com/office/drawing/2014/main" id="{BFA61435-A99C-4456-B728-7947C4CF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084C65A1-A839-4918-88C1-284E1A8B4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657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5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8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5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4174" y="2804400"/>
            <a:ext cx="4802400" cy="3432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8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9" name="Pladsholder til diagram 8">
            <a:extLst>
              <a:ext uri="{FF2B5EF4-FFF2-40B4-BE49-F238E27FC236}">
                <a16:creationId xmlns:a16="http://schemas.microsoft.com/office/drawing/2014/main" id="{E7D5CCB7-15F2-4F42-8004-D775CF8056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35663" y="2805113"/>
            <a:ext cx="4802187" cy="3432175"/>
          </a:xfrm>
        </p:spPr>
        <p:txBody>
          <a:bodyPr/>
          <a:lstStyle/>
          <a:p>
            <a:r>
              <a:rPr lang="da-DK"/>
              <a:t>Klik på ikonet for at tilføje et diagram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4175" y="842664"/>
            <a:ext cx="9784449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titel i max 2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4174" y="2804400"/>
            <a:ext cx="4802400" cy="3432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54175" y="6434418"/>
            <a:ext cx="6120000" cy="180000"/>
          </a:xfrm>
        </p:spPr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A4DBAE4-30D5-4280-8951-1C86AEDB2A1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29823" y="2803525"/>
            <a:ext cx="4808027" cy="3432892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47320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4174" y="842665"/>
            <a:ext cx="9784800" cy="14321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indsætte titel i max 2 linjer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174" y="2804400"/>
            <a:ext cx="9784800" cy="3432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8336869" y="64344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1000" kern="1200" dirty="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954175" y="6434418"/>
            <a:ext cx="511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6006" y="643441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724" r:id="rId3"/>
    <p:sldLayoutId id="2147483657" r:id="rId4"/>
    <p:sldLayoutId id="2147483725" r:id="rId5"/>
    <p:sldLayoutId id="2147483722" r:id="rId6"/>
    <p:sldLayoutId id="2147483721" r:id="rId7"/>
    <p:sldLayoutId id="2147483727" r:id="rId8"/>
    <p:sldLayoutId id="2147483735" r:id="rId9"/>
    <p:sldLayoutId id="2147483730" r:id="rId10"/>
    <p:sldLayoutId id="2147483729" r:id="rId11"/>
    <p:sldLayoutId id="2147483728" r:id="rId12"/>
    <p:sldLayoutId id="2147483731" r:id="rId13"/>
    <p:sldLayoutId id="2147483732" r:id="rId14"/>
    <p:sldLayoutId id="2147483733" r:id="rId15"/>
    <p:sldLayoutId id="2147483734" r:id="rId16"/>
  </p:sldLayoutIdLst>
  <p:hf hdr="0" dt="0"/>
  <p:txStyles>
    <p:titleStyle>
      <a:lvl1pPr algn="l" defTabSz="914400" rtl="0" eaLnBrk="1" latinLnBrk="0" hangingPunct="1">
        <a:lnSpc>
          <a:spcPct val="98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6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1" userDrawn="1">
          <p15:clr>
            <a:srgbClr val="F26B43"/>
          </p15:clr>
        </p15:guide>
        <p15:guide id="2" pos="6764" userDrawn="1">
          <p15:clr>
            <a:srgbClr val="F26B43"/>
          </p15:clr>
        </p15:guide>
        <p15:guide id="3" orient="horz" pos="530" userDrawn="1">
          <p15:clr>
            <a:srgbClr val="F26B43"/>
          </p15:clr>
        </p15:guide>
        <p15:guide id="4" orient="horz" pos="1551" userDrawn="1">
          <p15:clr>
            <a:srgbClr val="F26B43"/>
          </p15:clr>
        </p15:guide>
        <p15:guide id="5" orient="horz" pos="1766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4175" y="842666"/>
            <a:ext cx="9784800" cy="14321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indsætte titel i max 2 linjer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175" y="2804401"/>
            <a:ext cx="9784800" cy="3432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8336869" y="6434419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1000" kern="1200" dirty="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954175" y="6434419"/>
            <a:ext cx="511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6007" y="6434419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5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dt="0"/>
  <p:txStyles>
    <p:titleStyle>
      <a:lvl1pPr algn="l" defTabSz="914377" rtl="0" eaLnBrk="1" latinLnBrk="0" hangingPunct="1">
        <a:lnSpc>
          <a:spcPct val="98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26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15995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84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978" indent="-215995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01">
          <p15:clr>
            <a:srgbClr val="F26B43"/>
          </p15:clr>
        </p15:guide>
        <p15:guide id="2" pos="6764">
          <p15:clr>
            <a:srgbClr val="F26B43"/>
          </p15:clr>
        </p15:guide>
        <p15:guide id="3" orient="horz" pos="530">
          <p15:clr>
            <a:srgbClr val="F26B43"/>
          </p15:clr>
        </p15:guide>
        <p15:guide id="4" orient="horz" pos="1551">
          <p15:clr>
            <a:srgbClr val="F26B43"/>
          </p15:clr>
        </p15:guide>
        <p15:guide id="5" orient="horz" pos="1766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78324/free-illustration-image-alternative-avatar-battery?referral=803470&amp;source=pinteres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F9683B67-EC6A-4C41-936E-CCE21F3F5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48A4B8E-08D5-483B-9A31-701E2BE55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Lejre </a:t>
            </a:r>
            <a:r>
              <a:rPr lang="en-GB" sz="5400" dirty="0" err="1"/>
              <a:t>Klimaplan</a:t>
            </a:r>
            <a:r>
              <a:rPr lang="en-GB" sz="5400" dirty="0"/>
              <a:t> &amp; </a:t>
            </a:r>
            <a:r>
              <a:rPr lang="en-GB" sz="5400" dirty="0" err="1"/>
              <a:t>Grøn</a:t>
            </a:r>
            <a:r>
              <a:rPr lang="en-GB" sz="5400" dirty="0"/>
              <a:t> </a:t>
            </a:r>
            <a:r>
              <a:rPr lang="en-GB" sz="5400" dirty="0" err="1"/>
              <a:t>Energi</a:t>
            </a:r>
            <a:r>
              <a:rPr lang="en-GB" sz="5400" dirty="0"/>
              <a:t> </a:t>
            </a:r>
            <a:br>
              <a:rPr lang="en-GB" dirty="0"/>
            </a:br>
            <a:r>
              <a:rPr lang="en-GB" sz="4800" b="0" i="1" dirty="0" err="1"/>
              <a:t>Møde</a:t>
            </a:r>
            <a:r>
              <a:rPr lang="en-GB" sz="4800" b="0" i="1" dirty="0"/>
              <a:t> om </a:t>
            </a:r>
            <a:r>
              <a:rPr lang="en-GB" sz="4400" b="0" i="1" dirty="0" err="1"/>
              <a:t>energifællesskaber</a:t>
            </a:r>
            <a:br>
              <a:rPr lang="en-GB" sz="4400" b="0" i="1" dirty="0"/>
            </a:br>
            <a:r>
              <a:rPr lang="en-GB" sz="3200" b="0" dirty="0" err="1"/>
              <a:t>Espelund</a:t>
            </a:r>
            <a:r>
              <a:rPr lang="en-GB" sz="3200" b="0" dirty="0"/>
              <a:t> d. 29. marts 2023</a:t>
            </a:r>
            <a:r>
              <a:rPr lang="en-GB" sz="3600" b="0" dirty="0"/>
              <a:t> </a:t>
            </a:r>
            <a:endParaRPr lang="en-GB" sz="5400" b="0" dirty="0"/>
          </a:p>
        </p:txBody>
      </p:sp>
      <p:sp>
        <p:nvSpPr>
          <p:cNvPr id="5" name="Pladsholder til sidefod 4" hidden="1">
            <a:extLst>
              <a:ext uri="{FF2B5EF4-FFF2-40B4-BE49-F238E27FC236}">
                <a16:creationId xmlns:a16="http://schemas.microsoft.com/office/drawing/2014/main" id="{81B10F77-B399-46A5-BED7-012A9A862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Lejre Kommune</a:t>
            </a:r>
            <a:endParaRPr lang="da-DK" dirty="0"/>
          </a:p>
        </p:txBody>
      </p:sp>
      <p:sp>
        <p:nvSpPr>
          <p:cNvPr id="6" name="Pladsholder til slidenummer 5" hidden="1">
            <a:extLst>
              <a:ext uri="{FF2B5EF4-FFF2-40B4-BE49-F238E27FC236}">
                <a16:creationId xmlns:a16="http://schemas.microsoft.com/office/drawing/2014/main" id="{3B0E4126-58FC-4AC4-88AA-5A6BBC32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7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DF9EB-0680-9248-843B-047CB9ECC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4285"/>
          <a:stretch/>
        </p:blipFill>
        <p:spPr>
          <a:xfrm>
            <a:off x="7326839" y="5393265"/>
            <a:ext cx="3282846" cy="1464735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400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54">
            <a:extLst>
              <a:ext uri="{FF2B5EF4-FFF2-40B4-BE49-F238E27FC236}">
                <a16:creationId xmlns:a16="http://schemas.microsoft.com/office/drawing/2014/main" id="{CDCF5E48-D83E-9F7D-C12A-7AE09C6F7783}"/>
              </a:ext>
            </a:extLst>
          </p:cNvPr>
          <p:cNvCxnSpPr>
            <a:cxnSpLocks/>
          </p:cNvCxnSpPr>
          <p:nvPr/>
        </p:nvCxnSpPr>
        <p:spPr>
          <a:xfrm flipH="1">
            <a:off x="10664566" y="3660376"/>
            <a:ext cx="430520" cy="42272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987CCE1B-F93E-4ED1-93AB-6C2A036EC22B}"/>
              </a:ext>
            </a:extLst>
          </p:cNvPr>
          <p:cNvCxnSpPr>
            <a:cxnSpLocks/>
            <a:stCxn id="205" idx="4"/>
          </p:cNvCxnSpPr>
          <p:nvPr/>
        </p:nvCxnSpPr>
        <p:spPr>
          <a:xfrm>
            <a:off x="4821574" y="5600328"/>
            <a:ext cx="0" cy="2827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0C197D-335E-2A49-B280-D8E38E15F139}"/>
              </a:ext>
            </a:extLst>
          </p:cNvPr>
          <p:cNvCxnSpPr>
            <a:cxnSpLocks/>
          </p:cNvCxnSpPr>
          <p:nvPr/>
        </p:nvCxnSpPr>
        <p:spPr>
          <a:xfrm flipH="1">
            <a:off x="7306932" y="3978969"/>
            <a:ext cx="155752" cy="2144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4C741245-739D-4107-80BE-4217376A4505}"/>
              </a:ext>
            </a:extLst>
          </p:cNvPr>
          <p:cNvCxnSpPr>
            <a:cxnSpLocks/>
          </p:cNvCxnSpPr>
          <p:nvPr/>
        </p:nvCxnSpPr>
        <p:spPr>
          <a:xfrm>
            <a:off x="6264387" y="3179825"/>
            <a:ext cx="440370" cy="10092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ECBCDD7E-D7DD-48AE-A3E9-3BEF076201E0}"/>
              </a:ext>
            </a:extLst>
          </p:cNvPr>
          <p:cNvSpPr/>
          <p:nvPr/>
        </p:nvSpPr>
        <p:spPr>
          <a:xfrm>
            <a:off x="5910413" y="4105216"/>
            <a:ext cx="1944000" cy="1512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Bygningsmassen skal opvarmes med fossilfri varmekilder i 2030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ECE85F3-407B-7D41-82EF-E435FE4E49AC}"/>
              </a:ext>
            </a:extLst>
          </p:cNvPr>
          <p:cNvCxnSpPr>
            <a:cxnSpLocks/>
            <a:stCxn id="56" idx="4"/>
          </p:cNvCxnSpPr>
          <p:nvPr/>
        </p:nvCxnSpPr>
        <p:spPr>
          <a:xfrm flipH="1">
            <a:off x="10250012" y="3557523"/>
            <a:ext cx="44142" cy="45858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4">
            <a:extLst>
              <a:ext uri="{FF2B5EF4-FFF2-40B4-BE49-F238E27FC236}">
                <a16:creationId xmlns:a16="http://schemas.microsoft.com/office/drawing/2014/main" id="{AECE85F3-407B-7D41-82EF-E435FE4E49AC}"/>
              </a:ext>
            </a:extLst>
          </p:cNvPr>
          <p:cNvCxnSpPr>
            <a:cxnSpLocks/>
          </p:cNvCxnSpPr>
          <p:nvPr/>
        </p:nvCxnSpPr>
        <p:spPr>
          <a:xfrm>
            <a:off x="9696522" y="2147505"/>
            <a:ext cx="82677" cy="1512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4">
            <a:extLst>
              <a:ext uri="{FF2B5EF4-FFF2-40B4-BE49-F238E27FC236}">
                <a16:creationId xmlns:a16="http://schemas.microsoft.com/office/drawing/2014/main" id="{AECE85F3-407B-7D41-82EF-E435FE4E49AC}"/>
              </a:ext>
            </a:extLst>
          </p:cNvPr>
          <p:cNvCxnSpPr>
            <a:cxnSpLocks/>
          </p:cNvCxnSpPr>
          <p:nvPr/>
        </p:nvCxnSpPr>
        <p:spPr>
          <a:xfrm flipH="1">
            <a:off x="10512166" y="2861330"/>
            <a:ext cx="472275" cy="106936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BCFBD4-9D64-0F4C-B556-777BB341ACA9}"/>
              </a:ext>
            </a:extLst>
          </p:cNvPr>
          <p:cNvCxnSpPr>
            <a:cxnSpLocks/>
          </p:cNvCxnSpPr>
          <p:nvPr/>
        </p:nvCxnSpPr>
        <p:spPr>
          <a:xfrm>
            <a:off x="9110237" y="3428963"/>
            <a:ext cx="328135" cy="550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086BDF5-0159-794A-98E7-DE6C8335AE14}"/>
              </a:ext>
            </a:extLst>
          </p:cNvPr>
          <p:cNvCxnSpPr>
            <a:cxnSpLocks/>
            <a:stCxn id="181" idx="4"/>
          </p:cNvCxnSpPr>
          <p:nvPr/>
        </p:nvCxnSpPr>
        <p:spPr>
          <a:xfrm>
            <a:off x="6882413" y="5617216"/>
            <a:ext cx="0" cy="4150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FCD5B-34FF-9349-9917-EF58500D72B0}"/>
              </a:ext>
            </a:extLst>
          </p:cNvPr>
          <p:cNvCxnSpPr>
            <a:cxnSpLocks/>
            <a:stCxn id="186" idx="4"/>
          </p:cNvCxnSpPr>
          <p:nvPr/>
        </p:nvCxnSpPr>
        <p:spPr>
          <a:xfrm>
            <a:off x="10016770" y="5172376"/>
            <a:ext cx="13229" cy="10609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6BDA47-3368-594C-9A73-9CB5E2084D03}"/>
              </a:ext>
            </a:extLst>
          </p:cNvPr>
          <p:cNvCxnSpPr>
            <a:cxnSpLocks/>
            <a:stCxn id="188" idx="4"/>
          </p:cNvCxnSpPr>
          <p:nvPr/>
        </p:nvCxnSpPr>
        <p:spPr>
          <a:xfrm>
            <a:off x="2205323" y="5221271"/>
            <a:ext cx="0" cy="794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9ACE784-3F1A-6845-88E1-324F8FA37D24}"/>
              </a:ext>
            </a:extLst>
          </p:cNvPr>
          <p:cNvCxnSpPr>
            <a:cxnSpLocks/>
          </p:cNvCxnSpPr>
          <p:nvPr/>
        </p:nvCxnSpPr>
        <p:spPr>
          <a:xfrm>
            <a:off x="1087120" y="3709271"/>
            <a:ext cx="376352" cy="3959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24A260-167C-6240-B305-5A014651209B}"/>
              </a:ext>
            </a:extLst>
          </p:cNvPr>
          <p:cNvSpPr/>
          <p:nvPr/>
        </p:nvSpPr>
        <p:spPr>
          <a:xfrm>
            <a:off x="984871" y="5831625"/>
            <a:ext cx="10222257" cy="880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da-DK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lang="da-DK" sz="2800" dirty="0">
                <a:solidFill>
                  <a:prstClr val="white"/>
                </a:solidFill>
                <a:latin typeface="Arial"/>
              </a:rPr>
              <a:t>-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neutral energiforsyning i 2040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80D754-0FAB-474B-B1E6-7B599F8E807C}"/>
              </a:ext>
            </a:extLst>
          </p:cNvPr>
          <p:cNvCxnSpPr>
            <a:cxnSpLocks/>
          </p:cNvCxnSpPr>
          <p:nvPr/>
        </p:nvCxnSpPr>
        <p:spPr>
          <a:xfrm flipH="1">
            <a:off x="5100320" y="3219367"/>
            <a:ext cx="418364" cy="8858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EF45A63-6CBA-2A4E-8065-62533930F3C1}"/>
              </a:ext>
            </a:extLst>
          </p:cNvPr>
          <p:cNvSpPr/>
          <p:nvPr/>
        </p:nvSpPr>
        <p:spPr>
          <a:xfrm>
            <a:off x="4576730" y="2070154"/>
            <a:ext cx="2417748" cy="131790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1" dirty="0">
                <a:solidFill>
                  <a:srgbClr val="005826"/>
                </a:solidFill>
                <a:latin typeface="Arial"/>
              </a:rPr>
              <a:t>Varme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2022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000" b="0" kern="1200" dirty="0">
                <a:solidFill>
                  <a:schemeClr val="tx2"/>
                </a:solidFill>
                <a:ea typeface="+mn-ea"/>
                <a:cs typeface="+mn-cs"/>
              </a:rPr>
              <a:t>Potentiale for fjernvarme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000" dirty="0">
                <a:solidFill>
                  <a:schemeClr val="tx2"/>
                </a:solidFill>
              </a:rPr>
              <a:t>Alternativer til fjernvarme</a:t>
            </a:r>
            <a:endParaRPr lang="da-DK" sz="1000" b="0" kern="12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Udfase naturgas fra fjernvarmen</a:t>
            </a:r>
            <a:endParaRPr kumimoji="0" lang="da-DK" sz="11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5776B8-D96F-DC47-B852-FD979EB96C5B}"/>
              </a:ext>
            </a:extLst>
          </p:cNvPr>
          <p:cNvSpPr/>
          <p:nvPr/>
        </p:nvSpPr>
        <p:spPr>
          <a:xfrm>
            <a:off x="9866262" y="2715176"/>
            <a:ext cx="855783" cy="84234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Solceller på offentlige bygninger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0EE1C69-4CC1-1646-8110-2BA3D70E2B09}"/>
              </a:ext>
            </a:extLst>
          </p:cNvPr>
          <p:cNvSpPr/>
          <p:nvPr/>
        </p:nvSpPr>
        <p:spPr>
          <a:xfrm>
            <a:off x="10484220" y="1930643"/>
            <a:ext cx="1384711" cy="93916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Vindmøller/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biogasanlæg?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58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E53F916-5FDB-9B43-872F-6F577D4D0109}"/>
              </a:ext>
            </a:extLst>
          </p:cNvPr>
          <p:cNvSpPr/>
          <p:nvPr/>
        </p:nvSpPr>
        <p:spPr>
          <a:xfrm>
            <a:off x="6855765" y="2895820"/>
            <a:ext cx="1377366" cy="108314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Kampagne for omstilling af individuel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varme-forsyning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58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6A3EAB5-3F35-EC4F-94B9-C3ABE777BD04}"/>
              </a:ext>
            </a:extLst>
          </p:cNvPr>
          <p:cNvSpPr/>
          <p:nvPr/>
        </p:nvSpPr>
        <p:spPr>
          <a:xfrm>
            <a:off x="9074179" y="1939600"/>
            <a:ext cx="1063255" cy="75436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Min. 100 ha solcelle-marker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98C1A04-F96E-834B-80FF-16C58D9133D8}"/>
              </a:ext>
            </a:extLst>
          </p:cNvPr>
          <p:cNvCxnSpPr>
            <a:cxnSpLocks/>
            <a:endCxn id="188" idx="7"/>
          </p:cNvCxnSpPr>
          <p:nvPr/>
        </p:nvCxnSpPr>
        <p:spPr>
          <a:xfrm flipH="1">
            <a:off x="2892631" y="3582331"/>
            <a:ext cx="239807" cy="3483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30D1C683-4A61-0747-8FBE-991EDDBBB4CA}"/>
              </a:ext>
            </a:extLst>
          </p:cNvPr>
          <p:cNvSpPr/>
          <p:nvPr/>
        </p:nvSpPr>
        <p:spPr>
          <a:xfrm>
            <a:off x="2773352" y="2804907"/>
            <a:ext cx="1273879" cy="83372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Kortlægning af forbrug hos erhverv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58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8E58931-3CF5-584F-8F8E-4E947DC3175E}"/>
              </a:ext>
            </a:extLst>
          </p:cNvPr>
          <p:cNvCxnSpPr>
            <a:cxnSpLocks/>
            <a:stCxn id="92" idx="4"/>
            <a:endCxn id="188" idx="0"/>
          </p:cNvCxnSpPr>
          <p:nvPr/>
        </p:nvCxnSpPr>
        <p:spPr>
          <a:xfrm>
            <a:off x="2205323" y="3219367"/>
            <a:ext cx="0" cy="4899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D2F7CF8-1AA2-F14C-9D79-AC0D2C955D0F}"/>
              </a:ext>
            </a:extLst>
          </p:cNvPr>
          <p:cNvSpPr/>
          <p:nvPr/>
        </p:nvSpPr>
        <p:spPr>
          <a:xfrm>
            <a:off x="1517649" y="2280206"/>
            <a:ext cx="1375348" cy="93916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Besparelser i kommunale bygninger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29BDDB-9AFD-F149-9E63-C8B3F43BD65F}"/>
              </a:ext>
            </a:extLst>
          </p:cNvPr>
          <p:cNvCxnSpPr>
            <a:cxnSpLocks/>
          </p:cNvCxnSpPr>
          <p:nvPr/>
        </p:nvCxnSpPr>
        <p:spPr>
          <a:xfrm flipH="1">
            <a:off x="11889690" y="-450586"/>
            <a:ext cx="250806" cy="4055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3974AB7E-D343-754A-9FC0-F99E71149ADD}"/>
              </a:ext>
            </a:extLst>
          </p:cNvPr>
          <p:cNvSpPr/>
          <p:nvPr/>
        </p:nvSpPr>
        <p:spPr>
          <a:xfrm>
            <a:off x="447218" y="2895820"/>
            <a:ext cx="928451" cy="89524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Energi-rådgivning til private</a:t>
            </a:r>
          </a:p>
        </p:txBody>
      </p:sp>
      <p:sp>
        <p:nvSpPr>
          <p:cNvPr id="16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for energisektoren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71B5DDC-7CD4-45E7-80A4-9C32C28D4A66}"/>
              </a:ext>
            </a:extLst>
          </p:cNvPr>
          <p:cNvSpPr/>
          <p:nvPr/>
        </p:nvSpPr>
        <p:spPr>
          <a:xfrm>
            <a:off x="9044770" y="3660376"/>
            <a:ext cx="1944000" cy="1512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Øget VE produktion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dirty="0">
                <a:solidFill>
                  <a:prstClr val="white"/>
                </a:solidFill>
                <a:latin typeface="Arial"/>
              </a:rPr>
              <a:t>150.000 MWh frem mod 2030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8C80DC0-F051-4C3E-84A2-D43B363A91A2}"/>
              </a:ext>
            </a:extLst>
          </p:cNvPr>
          <p:cNvSpPr/>
          <p:nvPr/>
        </p:nvSpPr>
        <p:spPr>
          <a:xfrm>
            <a:off x="1233323" y="3709271"/>
            <a:ext cx="1944000" cy="1512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Energi-besparelser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dirty="0">
                <a:solidFill>
                  <a:prstClr val="white"/>
                </a:solidFill>
                <a:latin typeface="Arial"/>
              </a:rPr>
              <a:t>Bygninger: 2% pr år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Erhverv: 1 % pr år 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DBAFF5C-0C57-4BE5-9B7D-826C2F433560}"/>
              </a:ext>
            </a:extLst>
          </p:cNvPr>
          <p:cNvSpPr/>
          <p:nvPr/>
        </p:nvSpPr>
        <p:spPr>
          <a:xfrm>
            <a:off x="3849574" y="4088328"/>
            <a:ext cx="1944000" cy="1512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Fjernvarme skal være CO</a:t>
            </a:r>
            <a:r>
              <a:rPr kumimoji="0" lang="da-DK" sz="11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-neutral i 2030</a:t>
            </a:r>
          </a:p>
        </p:txBody>
      </p:sp>
      <p:sp>
        <p:nvSpPr>
          <p:cNvPr id="52" name="Oval 68">
            <a:extLst>
              <a:ext uri="{FF2B5EF4-FFF2-40B4-BE49-F238E27FC236}">
                <a16:creationId xmlns:a16="http://schemas.microsoft.com/office/drawing/2014/main" id="{3E53F916-5FDB-9B43-872F-6F577D4D0109}"/>
              </a:ext>
            </a:extLst>
          </p:cNvPr>
          <p:cNvSpPr/>
          <p:nvPr/>
        </p:nvSpPr>
        <p:spPr>
          <a:xfrm>
            <a:off x="8396231" y="2814126"/>
            <a:ext cx="1193975" cy="75436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Solceller på tage</a:t>
            </a:r>
          </a:p>
        </p:txBody>
      </p:sp>
      <p:sp>
        <p:nvSpPr>
          <p:cNvPr id="29" name="Oval 59">
            <a:extLst>
              <a:ext uri="{FF2B5EF4-FFF2-40B4-BE49-F238E27FC236}">
                <a16:creationId xmlns:a16="http://schemas.microsoft.com/office/drawing/2014/main" id="{D5BB2E7A-168D-29CE-213A-8AAD664D7F79}"/>
              </a:ext>
            </a:extLst>
          </p:cNvPr>
          <p:cNvSpPr/>
          <p:nvPr/>
        </p:nvSpPr>
        <p:spPr>
          <a:xfrm>
            <a:off x="10844371" y="3034238"/>
            <a:ext cx="1384711" cy="939161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58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Anparter i havvindmølle-parker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58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4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449DDEAA-2E06-19CD-DB29-799BBEA696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1022785" y="68263"/>
            <a:ext cx="10146430" cy="6721475"/>
          </a:xfrm>
          <a:noFill/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73940B-08E0-6A86-7F0D-4171E6C56B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4175" y="6434418"/>
            <a:ext cx="612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noProof="0"/>
              <a:t>Lejre Kommune</a:t>
            </a:r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4CF794E8-B70B-B726-3C7D-1988140542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6006" y="6434418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11</a:t>
            </a:fld>
            <a:endParaRPr lang="da-DK" noProof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DCBD180-CF08-D7C2-BDED-28997E7A6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195" y="1170940"/>
            <a:ext cx="2152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72201-2719-C764-C55F-F254E44C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75" y="1239520"/>
            <a:ext cx="4802399" cy="4996896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da-DK" sz="3200" b="0" dirty="0"/>
              <a:t>   </a:t>
            </a:r>
            <a:r>
              <a:rPr lang="da-DK" sz="2800" b="0" dirty="0"/>
              <a:t>- Termonet-screeninger i 8 landsbyer</a:t>
            </a:r>
            <a:br>
              <a:rPr lang="da-DK" sz="2800" b="0" dirty="0"/>
            </a:br>
            <a:br>
              <a:rPr lang="da-DK" sz="2800" b="0" dirty="0"/>
            </a:br>
            <a:r>
              <a:rPr lang="da-DK" sz="2800" b="0" dirty="0"/>
              <a:t>- 4 borgermøder om termonet- screeninger og næste skridt (april /maj)</a:t>
            </a:r>
            <a:br>
              <a:rPr lang="da-DK" sz="2800" b="0" dirty="0"/>
            </a:br>
            <a:br>
              <a:rPr lang="da-DK" sz="2800" b="0" dirty="0"/>
            </a:br>
            <a:r>
              <a:rPr lang="da-DK" sz="2800" b="0" dirty="0"/>
              <a:t>- Landsbypuljen: </a:t>
            </a:r>
            <a:br>
              <a:rPr lang="da-DK" sz="2800" b="0" dirty="0"/>
            </a:br>
            <a:r>
              <a:rPr lang="da-DK" sz="2800" b="0" dirty="0"/>
              <a:t>900.000 kr. til energi og klima</a:t>
            </a:r>
            <a:br>
              <a:rPr lang="da-DK" sz="1800" dirty="0"/>
            </a:br>
            <a:endParaRPr lang="da-DK" sz="1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530F257-261B-A18D-7E85-50823162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175" y="6434418"/>
            <a:ext cx="612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noProof="0"/>
              <a:t>Lejre Kommune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855B150-7ECF-26E3-F867-8B0AE5D3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6006" y="6434418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12</a:t>
            </a:fld>
            <a:endParaRPr lang="da-DK" noProof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3C1E3422-D0AE-FCAC-0616-68822B13907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3"/>
          <a:srcRect l="12689" r="8179" b="1"/>
          <a:stretch/>
        </p:blipFill>
        <p:spPr>
          <a:xfrm>
            <a:off x="6018796" y="1361440"/>
            <a:ext cx="6173204" cy="4407617"/>
          </a:xfrm>
          <a:noFill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FE8A0D-B61B-8C30-73BE-F6E6E5A90E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flipV="1">
            <a:off x="0" y="6856578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C4505DB-256A-CB4B-B4BE-1F247EA0A875}"/>
              </a:ext>
            </a:extLst>
          </p:cNvPr>
          <p:cNvSpPr/>
          <p:nvPr/>
        </p:nvSpPr>
        <p:spPr>
          <a:xfrm>
            <a:off x="7284720" y="4673600"/>
            <a:ext cx="3342640" cy="1095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a-DK" sz="3000" noProof="0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7E47667-6EB5-FF06-C3C1-B2A873CFD25A}"/>
              </a:ext>
            </a:extLst>
          </p:cNvPr>
          <p:cNvCxnSpPr/>
          <p:nvPr/>
        </p:nvCxnSpPr>
        <p:spPr>
          <a:xfrm>
            <a:off x="5756574" y="812800"/>
            <a:ext cx="0" cy="54236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8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D9E93-55AE-E3EB-D7C1-0107CC57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54" y="1133542"/>
            <a:ext cx="3160626" cy="1432185"/>
          </a:xfrm>
        </p:spPr>
        <p:txBody>
          <a:bodyPr anchor="t">
            <a:normAutofit/>
          </a:bodyPr>
          <a:lstStyle/>
          <a:p>
            <a:r>
              <a:rPr lang="da-DK" sz="4400" dirty="0"/>
              <a:t>Planstrategi 2023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459BE3-B75C-BD55-84E7-F38CE351A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088" y="2803525"/>
            <a:ext cx="3709352" cy="34337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Grøn omstilling og vedvarende energi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EFF74F-5D81-9C51-0554-E952146606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54175" y="6434418"/>
            <a:ext cx="5112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Lejre Kommune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7C1D8F-BA6B-7F70-2F1A-AE8276997C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6006" y="6434418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13</a:t>
            </a:fld>
            <a:endParaRPr lang="da-DK" noProof="0"/>
          </a:p>
        </p:txBody>
      </p:sp>
      <p:pic>
        <p:nvPicPr>
          <p:cNvPr id="8" name="Billede 7" descr="Et billede, der indeholder tekst, legetøj&#10;&#10;Automatisk genereret beskrivelse">
            <a:extLst>
              <a:ext uri="{FF2B5EF4-FFF2-40B4-BE49-F238E27FC236}">
                <a16:creationId xmlns:a16="http://schemas.microsoft.com/office/drawing/2014/main" id="{01399999-2639-F4A0-9095-D7C35C1E4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4801" y="1288131"/>
            <a:ext cx="5888440" cy="4281738"/>
          </a:xfrm>
          <a:prstGeom prst="rect">
            <a:avLst/>
          </a:prstGeom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C1EBB3EB-3242-8FDF-CF0E-599CC40E1AF0}"/>
              </a:ext>
            </a:extLst>
          </p:cNvPr>
          <p:cNvCxnSpPr/>
          <p:nvPr/>
        </p:nvCxnSpPr>
        <p:spPr>
          <a:xfrm>
            <a:off x="5090160" y="1143702"/>
            <a:ext cx="0" cy="45909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8FD59903-60A0-A1FB-096F-8BD892EC0258}"/>
              </a:ext>
            </a:extLst>
          </p:cNvPr>
          <p:cNvSpPr/>
          <p:nvPr/>
        </p:nvSpPr>
        <p:spPr>
          <a:xfrm>
            <a:off x="5744801" y="5273040"/>
            <a:ext cx="686474" cy="296829"/>
          </a:xfrm>
          <a:prstGeom prst="rect">
            <a:avLst/>
          </a:prstGeom>
          <a:solidFill>
            <a:srgbClr val="8CE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a-DK" sz="3000" noProof="0" dirty="0"/>
          </a:p>
        </p:txBody>
      </p:sp>
    </p:spTree>
    <p:extLst>
      <p:ext uri="{BB962C8B-B14F-4D97-AF65-F5344CB8AC3E}">
        <p14:creationId xmlns:p14="http://schemas.microsoft.com/office/powerpoint/2010/main" val="281229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C659055-E504-D43E-F2FD-A9073E4B4B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375" r="20375"/>
          <a:stretch/>
        </p:blipFill>
        <p:spPr>
          <a:xfrm>
            <a:off x="6125827" y="0"/>
            <a:ext cx="6096000" cy="68616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5BD5AD-C0CB-23E9-FEF5-F9E7D6C8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75" y="849953"/>
            <a:ext cx="4654800" cy="1432185"/>
          </a:xfrm>
        </p:spPr>
        <p:txBody>
          <a:bodyPr anchor="t">
            <a:normAutofit fontScale="90000"/>
          </a:bodyPr>
          <a:lstStyle/>
          <a:p>
            <a:r>
              <a:rPr lang="da-DK" dirty="0"/>
              <a:t>Klimaplanen og grøn energi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E99C56-5931-9CFF-86BA-E0C400DB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089" y="2448560"/>
            <a:ext cx="4654551" cy="378872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Klimaplanen og grøn energi</a:t>
            </a:r>
          </a:p>
          <a:p>
            <a:pPr>
              <a:spcAft>
                <a:spcPts val="600"/>
              </a:spcAft>
            </a:pPr>
            <a:r>
              <a:rPr lang="da-DK" dirty="0"/>
              <a:t>Termonet i Lejre</a:t>
            </a:r>
          </a:p>
          <a:p>
            <a:pPr>
              <a:spcAft>
                <a:spcPts val="600"/>
              </a:spcAft>
            </a:pPr>
            <a:r>
              <a:rPr lang="da-DK" dirty="0"/>
              <a:t>Planstrategi 2023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82303C-CFCE-F417-F8A9-3A9FC5687E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54175" y="6434419"/>
            <a:ext cx="5112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Lejre Kommune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3266D8-90AA-F8EB-D547-67EE77917B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6007" y="6434419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60549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B218E-B77C-3FDF-1486-BE0A853A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4000" u="sng" dirty="0"/>
              <a:t>Formål med mødet:</a:t>
            </a:r>
            <a:br>
              <a:rPr lang="da-DK" dirty="0"/>
            </a:br>
            <a:r>
              <a:rPr lang="da-DK" sz="3600" b="0" dirty="0"/>
              <a:t>1) Viden om energifællesskaber</a:t>
            </a:r>
            <a:br>
              <a:rPr lang="da-DK" sz="3600" b="0" dirty="0"/>
            </a:br>
            <a:br>
              <a:rPr lang="da-DK" sz="3600" b="0" dirty="0"/>
            </a:br>
            <a:r>
              <a:rPr lang="da-DK" sz="3600" b="0" dirty="0"/>
              <a:t>2) Netværk</a:t>
            </a:r>
            <a:endParaRPr lang="da-DK" b="0" dirty="0"/>
          </a:p>
        </p:txBody>
      </p:sp>
      <p:pic>
        <p:nvPicPr>
          <p:cNvPr id="8" name="Pladsholder til billede 7" descr="Et billede, der indeholder træ, udendørs, sky, hus&#10;&#10;Automatisk genereret beskrivelse">
            <a:extLst>
              <a:ext uri="{FF2B5EF4-FFF2-40B4-BE49-F238E27FC236}">
                <a16:creationId xmlns:a16="http://schemas.microsoft.com/office/drawing/2014/main" id="{1D96B643-1028-8B1D-4440-0A6D4AAD4B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r="13424"/>
          <a:stretch>
            <a:fillRect/>
          </a:stretch>
        </p:blipFill>
        <p:spPr>
          <a:xfrm>
            <a:off x="6096000" y="-151"/>
            <a:ext cx="6096000" cy="6861176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3490BB-05C3-A5D7-0529-8BABB1675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D735CD-4703-35B1-18D1-F22417E96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8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ære på grønt græs">
            <a:extLst>
              <a:ext uri="{FF2B5EF4-FFF2-40B4-BE49-F238E27FC236}">
                <a16:creationId xmlns:a16="http://schemas.microsoft.com/office/drawing/2014/main" id="{17875CAD-2668-3EDE-AF3D-2877B47CB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5" r="16713" b="1"/>
          <a:stretch/>
        </p:blipFill>
        <p:spPr>
          <a:xfrm>
            <a:off x="6096000" y="10"/>
            <a:ext cx="6096000" cy="686159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00EF8A-8471-ED9E-7D81-2B8E8A96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57" y="1597890"/>
            <a:ext cx="4654800" cy="2356029"/>
          </a:xfrm>
        </p:spPr>
        <p:txBody>
          <a:bodyPr anchor="t">
            <a:normAutofit fontScale="90000"/>
          </a:bodyPr>
          <a:lstStyle/>
          <a:p>
            <a:r>
              <a:rPr lang="da-DK" sz="6000" dirty="0"/>
              <a:t>Klimaplanen </a:t>
            </a:r>
            <a:br>
              <a:rPr lang="da-DK" sz="6000" dirty="0"/>
            </a:br>
            <a:r>
              <a:rPr lang="da-DK" sz="6000" dirty="0"/>
              <a:t>&amp; grøn energi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8884F5A-2B07-B561-6E74-AB47AF48F7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54175" y="6434419"/>
            <a:ext cx="5112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Lejre Kommune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3AD6432-B27B-7838-B8F0-2905D532D1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6007" y="6434419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6165C24-8EDC-202F-556C-B4587AA209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856579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CAB52A-4DBC-E1FF-3007-76D5C93763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flipV="1">
            <a:off x="0" y="6856579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1E11466-69BD-455B-B78A-BC065071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74" y="423574"/>
            <a:ext cx="9784449" cy="16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C8F76-10B3-4470-8F50-1962BA2A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175" y="6434418"/>
            <a:ext cx="612000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Lejre Kommune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4CE7C-AFC0-41CD-92EA-88A4C27D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6006" y="6434418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1C37AE1-34B8-4DEB-9A35-1E22ACCAB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2" t="19715" r="17472" b="9729"/>
          <a:stretch/>
        </p:blipFill>
        <p:spPr>
          <a:xfrm>
            <a:off x="-80443" y="0"/>
            <a:ext cx="12272443" cy="698739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AC7C44-E3BE-4B44-819C-3A5B3F21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9" y="2811294"/>
            <a:ext cx="11938958" cy="31323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da-DK" sz="7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a-DK" sz="88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8800" b="1" dirty="0">
                <a:latin typeface="+mj-lt"/>
              </a:rPr>
              <a:t>”Lejre Kommune har ikke én engageret klima-gruppe, men 28.000 klimaborgere”</a:t>
            </a:r>
          </a:p>
          <a:p>
            <a:pPr marL="0" indent="0" algn="ctr">
              <a:buNone/>
            </a:pPr>
            <a:endParaRPr lang="da-DK" sz="88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da-DK" sz="8800" b="1" dirty="0">
                <a:latin typeface="+mj-lt"/>
              </a:rPr>
              <a:t>”Lejre Kommune har ikke én klimamedarbejder, men derimod 2.000 klimamedarbejdere” </a:t>
            </a:r>
          </a:p>
          <a:p>
            <a:pPr marL="0" indent="0" algn="ctr">
              <a:buNone/>
            </a:pPr>
            <a:endParaRPr lang="da-DK" sz="88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6000"/>
              </a:lnSpc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9215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2510-9176-41AB-83B2-2A86E449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Lejre-borgerne går op i klimaet, men…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59B12-431B-4ED7-8DBA-447C5D39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Lejre Kommune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E0963-2B4D-471A-BB63-04E1BA20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33CDEA-6026-4FDF-A572-774F92D8C5DB}"/>
              </a:ext>
            </a:extLst>
          </p:cNvPr>
          <p:cNvSpPr/>
          <p:nvPr/>
        </p:nvSpPr>
        <p:spPr>
          <a:xfrm>
            <a:off x="1361375" y="2726011"/>
            <a:ext cx="3708000" cy="20520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da-DK" sz="1100" b="1" dirty="0">
              <a:solidFill>
                <a:srgbClr val="22323F"/>
              </a:solidFill>
            </a:endParaRPr>
          </a:p>
          <a:p>
            <a:pPr algn="ctr">
              <a:spcAft>
                <a:spcPts val="600"/>
              </a:spcAft>
            </a:pPr>
            <a:endParaRPr lang="da-DK" sz="1100" b="1" dirty="0">
              <a:solidFill>
                <a:srgbClr val="22323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da-DK" sz="1400" b="1" dirty="0">
                <a:solidFill>
                  <a:schemeClr val="bg1"/>
                </a:solidFill>
              </a:rPr>
              <a:t>Stor opmærksomhed på klimadagsordenen</a:t>
            </a:r>
          </a:p>
          <a:p>
            <a:pPr algn="ctr"/>
            <a:r>
              <a:rPr lang="da-DK" sz="1000" dirty="0"/>
              <a:t>På en skala fra 1 til 10, hvor 10 er meget bekymret, svarer 75% 5 eller derover mht. til deres bekymring for, hvordan klimaforandringer vil påvirke deres hverdag nu og i fremtiden</a:t>
            </a:r>
            <a:endParaRPr lang="da-DK" sz="1000" b="1" dirty="0"/>
          </a:p>
          <a:p>
            <a:pPr algn="ctr"/>
            <a:endParaRPr lang="da-DK" sz="800" b="1" dirty="0"/>
          </a:p>
          <a:p>
            <a:pPr algn="ctr"/>
            <a:endParaRPr lang="da-DK" sz="800" b="1" dirty="0"/>
          </a:p>
          <a:p>
            <a:pPr algn="ctr"/>
            <a:endParaRPr lang="da-DK" sz="800" b="1" dirty="0"/>
          </a:p>
          <a:p>
            <a:pPr algn="ctr"/>
            <a:endParaRPr lang="da-DK" sz="800" b="1" dirty="0"/>
          </a:p>
        </p:txBody>
      </p:sp>
      <p:pic>
        <p:nvPicPr>
          <p:cNvPr id="9" name="Graphic 8" descr="Earth globe: Americas">
            <a:extLst>
              <a:ext uri="{FF2B5EF4-FFF2-40B4-BE49-F238E27FC236}">
                <a16:creationId xmlns:a16="http://schemas.microsoft.com/office/drawing/2014/main" id="{A9AD79A2-CE5C-4411-BA6B-BCC4F0AD5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6063" y="4874926"/>
            <a:ext cx="1296144" cy="129614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5901838-D3B7-4591-BADB-0502FDB192AA}"/>
              </a:ext>
            </a:extLst>
          </p:cNvPr>
          <p:cNvSpPr/>
          <p:nvPr/>
        </p:nvSpPr>
        <p:spPr>
          <a:xfrm>
            <a:off x="6671072" y="2726010"/>
            <a:ext cx="3708000" cy="20520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rgbClr val="22323F"/>
              </a:solidFill>
            </a:endParaRPr>
          </a:p>
          <a:p>
            <a:pPr algn="ctr"/>
            <a:endParaRPr lang="da-DK" sz="2000" b="1" dirty="0">
              <a:solidFill>
                <a:srgbClr val="22323F"/>
              </a:solidFill>
            </a:endParaRPr>
          </a:p>
          <a:p>
            <a:pPr algn="ctr"/>
            <a:endParaRPr lang="da-DK" sz="1050" b="1" dirty="0">
              <a:solidFill>
                <a:srgbClr val="22323F"/>
              </a:solidFill>
            </a:endParaRPr>
          </a:p>
          <a:p>
            <a:pPr algn="ctr"/>
            <a:endParaRPr lang="da-DK" sz="1050" b="1" dirty="0">
              <a:solidFill>
                <a:srgbClr val="22323F"/>
              </a:solidFill>
            </a:endParaRPr>
          </a:p>
          <a:p>
            <a:pPr algn="ctr"/>
            <a:endParaRPr lang="da-DK" sz="1050" b="1" dirty="0">
              <a:solidFill>
                <a:srgbClr val="22323F"/>
              </a:solidFill>
            </a:endParaRPr>
          </a:p>
          <a:p>
            <a:pPr algn="ctr"/>
            <a:endParaRPr lang="da-DK" sz="1050" b="1" dirty="0">
              <a:solidFill>
                <a:srgbClr val="22323F"/>
              </a:solidFill>
            </a:endParaRPr>
          </a:p>
          <a:p>
            <a:pPr algn="ctr"/>
            <a:endParaRPr lang="da-DK" sz="1050" b="1" dirty="0">
              <a:solidFill>
                <a:srgbClr val="22323F"/>
              </a:solidFill>
            </a:endParaRPr>
          </a:p>
          <a:p>
            <a:pPr algn="ctr"/>
            <a:r>
              <a:rPr lang="da-DK" sz="1400" b="1" dirty="0">
                <a:solidFill>
                  <a:schemeClr val="bg1"/>
                </a:solidFill>
              </a:rPr>
              <a:t>Mange er allerede i gang, og flere er parat, men er usikre på, hvad det skal være</a:t>
            </a:r>
          </a:p>
          <a:p>
            <a:pPr algn="ctr"/>
            <a:endParaRPr lang="da-DK" sz="800" dirty="0">
              <a:solidFill>
                <a:schemeClr val="bg1"/>
              </a:solidFill>
            </a:endParaRPr>
          </a:p>
          <a:p>
            <a:pPr algn="ctr"/>
            <a:r>
              <a:rPr lang="da-DK" sz="1000" dirty="0"/>
              <a:t>78% svarer, at de enten er i gang eller gerne vil gøre noget, men er usikre på, hvad det skal være. </a:t>
            </a:r>
          </a:p>
          <a:p>
            <a:pPr algn="ctr"/>
            <a:endParaRPr lang="da-DK" sz="900" dirty="0"/>
          </a:p>
          <a:p>
            <a:pPr algn="ctr"/>
            <a:endParaRPr lang="da-DK" sz="900" dirty="0"/>
          </a:p>
          <a:p>
            <a:pPr algn="ctr"/>
            <a:endParaRPr lang="da-DK" sz="900" dirty="0"/>
          </a:p>
          <a:p>
            <a:pPr algn="ctr"/>
            <a:endParaRPr lang="da-DK" sz="9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  <a:p>
            <a:pPr algn="ctr"/>
            <a:endParaRPr lang="da-DK" sz="800" dirty="0"/>
          </a:p>
        </p:txBody>
      </p:sp>
      <p:pic>
        <p:nvPicPr>
          <p:cNvPr id="13" name="Graphic 12" descr="Woman Shrugging">
            <a:extLst>
              <a:ext uri="{FF2B5EF4-FFF2-40B4-BE49-F238E27FC236}">
                <a16:creationId xmlns:a16="http://schemas.microsoft.com/office/drawing/2014/main" id="{0B785C62-6BF9-41CE-BFB4-429986390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4480" y="4958214"/>
            <a:ext cx="1080000" cy="1080000"/>
          </a:xfrm>
          <a:prstGeom prst="rect">
            <a:avLst/>
          </a:prstGeom>
        </p:spPr>
      </p:pic>
      <p:pic>
        <p:nvPicPr>
          <p:cNvPr id="15" name="Graphic 14" descr="Magnifying glass">
            <a:extLst>
              <a:ext uri="{FF2B5EF4-FFF2-40B4-BE49-F238E27FC236}">
                <a16:creationId xmlns:a16="http://schemas.microsoft.com/office/drawing/2014/main" id="{0C725C50-A6E3-40F3-B06C-8D3889673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5007" y="5184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BD08585C-440F-49AA-BF4E-81D8F0F9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CO</a:t>
            </a:r>
            <a:r>
              <a:rPr lang="da-DK" sz="4400" baseline="-25000" dirty="0"/>
              <a:t>2</a:t>
            </a:r>
            <a:r>
              <a:rPr lang="da-DK" sz="4400" dirty="0"/>
              <a:t>-udledning</a:t>
            </a:r>
            <a:br>
              <a:rPr lang="da-DK" sz="4400" dirty="0"/>
            </a:br>
            <a:r>
              <a:rPr lang="da-DK" sz="4400" dirty="0"/>
              <a:t>i Lejre Kommune</a:t>
            </a:r>
            <a:endParaRPr lang="da-DK" sz="4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4174" y="2804400"/>
            <a:ext cx="4503197" cy="3432892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Samlet </a:t>
            </a:r>
            <a:r>
              <a:rPr lang="en-US" sz="3200" b="1" dirty="0" err="1">
                <a:latin typeface="+mj-lt"/>
              </a:rPr>
              <a:t>udledning</a:t>
            </a:r>
            <a:r>
              <a:rPr lang="en-US" sz="3200" b="1" dirty="0">
                <a:latin typeface="+mj-lt"/>
              </a:rPr>
              <a:t>: </a:t>
            </a:r>
            <a:r>
              <a:rPr lang="da-DK" sz="3200" b="1" i="0" u="none" strike="noStrike" baseline="0" dirty="0">
                <a:solidFill>
                  <a:srgbClr val="000000"/>
                </a:solidFill>
                <a:latin typeface="+mj-lt"/>
              </a:rPr>
              <a:t>208.251</a:t>
            </a:r>
            <a:r>
              <a:rPr lang="en-US" sz="3200" b="1" dirty="0">
                <a:latin typeface="+mj-lt"/>
              </a:rPr>
              <a:t> ton CO</a:t>
            </a:r>
            <a:r>
              <a:rPr lang="en-US" sz="3200" b="1" baseline="-25000" dirty="0">
                <a:latin typeface="+mj-lt"/>
              </a:rPr>
              <a:t>2</a:t>
            </a:r>
            <a:r>
              <a:rPr lang="en-US" sz="3200" b="1" dirty="0">
                <a:latin typeface="+mj-lt"/>
              </a:rPr>
              <a:t> (2019)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Ca. 7,5 ton pr. </a:t>
            </a:r>
            <a:r>
              <a:rPr lang="en-US" sz="3200" b="1" dirty="0" err="1">
                <a:latin typeface="+mj-lt"/>
              </a:rPr>
              <a:t>borger</a:t>
            </a:r>
            <a:r>
              <a:rPr lang="en-US" sz="3200" b="1" dirty="0">
                <a:latin typeface="+mj-lt"/>
              </a:rPr>
              <a:t> (2019)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Lejre Kommune</a:t>
            </a:r>
            <a:endParaRPr lang="da-DK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 dirty="0"/>
          </a:p>
        </p:txBody>
      </p:sp>
      <p:pic>
        <p:nvPicPr>
          <p:cNvPr id="22" name="Pladsholder til billede 5">
            <a:extLst>
              <a:ext uri="{FF2B5EF4-FFF2-40B4-BE49-F238E27FC236}">
                <a16:creationId xmlns:a16="http://schemas.microsoft.com/office/drawing/2014/main" id="{43C9DD98-12EF-4FB7-9AD2-D8D938FC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81" b="7881"/>
          <a:stretch>
            <a:fillRect/>
          </a:stretch>
        </p:blipFill>
        <p:spPr>
          <a:xfrm>
            <a:off x="5673046" y="1178560"/>
            <a:ext cx="6208016" cy="44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8F06292-D27B-4946-A464-B20D7C9B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Overordnede målsætninger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17077-3C45-4F9F-8F2B-4210142F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F9A03-3826-45D2-92A1-EB0726AB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D89F32F-707B-4A94-B124-FE4921116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99184"/>
              </p:ext>
            </p:extLst>
          </p:nvPr>
        </p:nvGraphicFramePr>
        <p:xfrm>
          <a:off x="1233420" y="1820507"/>
          <a:ext cx="9505205" cy="449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05A75857-4FAF-4720-933D-DCDC925943BC}"/>
              </a:ext>
            </a:extLst>
          </p:cNvPr>
          <p:cNvSpPr/>
          <p:nvPr/>
        </p:nvSpPr>
        <p:spPr>
          <a:xfrm>
            <a:off x="5906749" y="2305050"/>
            <a:ext cx="1398925" cy="1000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a-DK" sz="1000" noProof="0" dirty="0"/>
              <a:t>70% reduktion målsætning i 2030 ift. 1990</a:t>
            </a:r>
            <a:endParaRPr lang="en-US" sz="1000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E82C8C-2A07-486F-ACF5-130B2B6573D5}"/>
              </a:ext>
            </a:extLst>
          </p:cNvPr>
          <p:cNvSpPr/>
          <p:nvPr/>
        </p:nvSpPr>
        <p:spPr>
          <a:xfrm>
            <a:off x="10382579" y="4067175"/>
            <a:ext cx="1228395" cy="9366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a-DK" sz="1000" dirty="0"/>
              <a:t>Klima-neutralitet i 2050</a:t>
            </a:r>
            <a:endParaRPr lang="en-US" sz="1000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2077A6-9B3C-4129-850E-D1CBD7D4DD5D}"/>
              </a:ext>
            </a:extLst>
          </p:cNvPr>
          <p:cNvCxnSpPr>
            <a:cxnSpLocks/>
          </p:cNvCxnSpPr>
          <p:nvPr/>
        </p:nvCxnSpPr>
        <p:spPr>
          <a:xfrm flipH="1">
            <a:off x="5614892" y="3212531"/>
            <a:ext cx="583714" cy="7810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053FF3-E175-47E6-B4B1-68FE1BDFDB33}"/>
              </a:ext>
            </a:extLst>
          </p:cNvPr>
          <p:cNvCxnSpPr>
            <a:cxnSpLocks/>
          </p:cNvCxnSpPr>
          <p:nvPr/>
        </p:nvCxnSpPr>
        <p:spPr>
          <a:xfrm flipH="1">
            <a:off x="10382580" y="4750699"/>
            <a:ext cx="356046" cy="3356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9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934C-4097-4D81-B494-4165507B8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Energi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5311E-28B2-4ABD-87D4-0BED8D41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Lejre Kommune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61FC-2A16-453D-BE1A-D56035D9C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5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cf4e956e-9181-481d-bf41-6e83643431b7"/>
</p:tagLst>
</file>

<file path=ppt/theme/theme1.xml><?xml version="1.0" encoding="utf-8"?>
<a:theme xmlns:a="http://schemas.openxmlformats.org/drawingml/2006/main" name="Lejre Kommune PPT-skabelon 2019">
  <a:themeElements>
    <a:clrScheme name="Lejre Kommune">
      <a:dk1>
        <a:sysClr val="windowText" lastClr="000000"/>
      </a:dk1>
      <a:lt1>
        <a:sysClr val="window" lastClr="FFFFFF"/>
      </a:lt1>
      <a:dk2>
        <a:srgbClr val="005826"/>
      </a:dk2>
      <a:lt2>
        <a:srgbClr val="DCEBD8"/>
      </a:lt2>
      <a:accent1>
        <a:srgbClr val="005826"/>
      </a:accent1>
      <a:accent2>
        <a:srgbClr val="559926"/>
      </a:accent2>
      <a:accent3>
        <a:srgbClr val="0070C0"/>
      </a:accent3>
      <a:accent4>
        <a:srgbClr val="FFC000"/>
      </a:accent4>
      <a:accent5>
        <a:srgbClr val="ED7D31"/>
      </a:accent5>
      <a:accent6>
        <a:srgbClr val="FF0000"/>
      </a:accent6>
      <a:hlink>
        <a:srgbClr val="559926"/>
      </a:hlink>
      <a:folHlink>
        <a:srgbClr val="005826"/>
      </a:folHlink>
    </a:clrScheme>
    <a:fontScheme name="Lejre Kommun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>
        <a:noAutofit/>
      </a:bodyPr>
      <a:lstStyle>
        <a:defPPr algn="ctr">
          <a:defRPr sz="30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C37C2C21-2445-4BED-93B3-586DEF06B129}" vid="{3405F261-DC43-464A-BDA3-B1F9DC09DD01}"/>
    </a:ext>
  </a:extLst>
</a:theme>
</file>

<file path=ppt/theme/theme2.xml><?xml version="1.0" encoding="utf-8"?>
<a:theme xmlns:a="http://schemas.openxmlformats.org/drawingml/2006/main" name="1_Lejre Kommune PPT-skabelon 2019">
  <a:themeElements>
    <a:clrScheme name="Lejre Kommune">
      <a:dk1>
        <a:sysClr val="windowText" lastClr="000000"/>
      </a:dk1>
      <a:lt1>
        <a:sysClr val="window" lastClr="FFFFFF"/>
      </a:lt1>
      <a:dk2>
        <a:srgbClr val="005826"/>
      </a:dk2>
      <a:lt2>
        <a:srgbClr val="DCEBD8"/>
      </a:lt2>
      <a:accent1>
        <a:srgbClr val="005826"/>
      </a:accent1>
      <a:accent2>
        <a:srgbClr val="559926"/>
      </a:accent2>
      <a:accent3>
        <a:srgbClr val="0070C0"/>
      </a:accent3>
      <a:accent4>
        <a:srgbClr val="FFC000"/>
      </a:accent4>
      <a:accent5>
        <a:srgbClr val="ED7D31"/>
      </a:accent5>
      <a:accent6>
        <a:srgbClr val="FF0000"/>
      </a:accent6>
      <a:hlink>
        <a:srgbClr val="559926"/>
      </a:hlink>
      <a:folHlink>
        <a:srgbClr val="005826"/>
      </a:folHlink>
    </a:clrScheme>
    <a:fontScheme name="Lejre Kommun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>
        <a:noAutofit/>
      </a:bodyPr>
      <a:lstStyle>
        <a:defPPr algn="ctr">
          <a:defRPr sz="30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C37C2C21-2445-4BED-93B3-586DEF06B129}" vid="{3405F261-DC43-464A-BDA3-B1F9DC09DD01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M Farvetema 2019 2">
    <a:dk1>
      <a:srgbClr val="000000"/>
    </a:dk1>
    <a:lt1>
      <a:srgbClr val="FFFFFF"/>
    </a:lt1>
    <a:dk2>
      <a:srgbClr val="002C3E"/>
    </a:dk2>
    <a:lt2>
      <a:srgbClr val="FFFFFF"/>
    </a:lt2>
    <a:accent1>
      <a:srgbClr val="0078E1"/>
    </a:accent1>
    <a:accent2>
      <a:srgbClr val="D87E00"/>
    </a:accent2>
    <a:accent3>
      <a:srgbClr val="F5CC00"/>
    </a:accent3>
    <a:accent4>
      <a:srgbClr val="00882F"/>
    </a:accent4>
    <a:accent5>
      <a:srgbClr val="79B8DD"/>
    </a:accent5>
    <a:accent6>
      <a:srgbClr val="37B520"/>
    </a:accent6>
    <a:hlink>
      <a:srgbClr val="0078E1"/>
    </a:hlink>
    <a:folHlink>
      <a:srgbClr val="79B8DD"/>
    </a:folHlink>
  </a:clrScheme>
  <a:fontScheme name="Office-tem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91a2ba5-f225-42d8-a2c9-fa21a265495f">
      <UserInfo>
        <DisplayName>Gry Asser Bertelsen</DisplayName>
        <AccountId>264</AccountId>
        <AccountType/>
      </UserInfo>
      <UserInfo>
        <DisplayName>Michael Casse</DisplayName>
        <AccountId>214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3FCC6E604DBA449A6C3E38814D0214" ma:contentTypeVersion="11" ma:contentTypeDescription="Opret et nyt dokument." ma:contentTypeScope="" ma:versionID="a77fdf57558a6b445d9e2b794d1c1380">
  <xsd:schema xmlns:xsd="http://www.w3.org/2001/XMLSchema" xmlns:xs="http://www.w3.org/2001/XMLSchema" xmlns:p="http://schemas.microsoft.com/office/2006/metadata/properties" xmlns:ns2="b13d6462-97b2-4115-879c-5c51d858f5b9" xmlns:ns3="691a2ba5-f225-42d8-a2c9-fa21a265495f" targetNamespace="http://schemas.microsoft.com/office/2006/metadata/properties" ma:root="true" ma:fieldsID="ef298ef24121dc386f39fe9f9fbdb945" ns2:_="" ns3:_="">
    <xsd:import namespace="b13d6462-97b2-4115-879c-5c51d858f5b9"/>
    <xsd:import namespace="691a2ba5-f225-42d8-a2c9-fa21a2654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d6462-97b2-4115-879c-5c51d858f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a2ba5-f225-42d8-a2c9-fa21a2654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20F73-548B-40C8-B2A9-22ED7007E3B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394eb4a-0208-498f-afe7-880d9f51e0da"/>
    <ds:schemaRef ds:uri="http://purl.org/dc/terms/"/>
    <ds:schemaRef ds:uri="http://www.w3.org/XML/1998/namespace"/>
    <ds:schemaRef ds:uri="691a2ba5-f225-42d8-a2c9-fa21a265495f"/>
  </ds:schemaRefs>
</ds:datastoreItem>
</file>

<file path=customXml/itemProps2.xml><?xml version="1.0" encoding="utf-8"?>
<ds:datastoreItem xmlns:ds="http://schemas.openxmlformats.org/officeDocument/2006/customXml" ds:itemID="{8AA78ACA-14B7-47BC-83C8-8772DB69A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81FC7-FDD7-4F6B-95EC-3AF6283A8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d6462-97b2-4115-879c-5c51d858f5b9"/>
    <ds:schemaRef ds:uri="691a2ba5-f225-42d8-a2c9-fa21a2654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Widescreen</PresentationFormat>
  <Paragraphs>113</Paragraphs>
  <Slides>13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Palatino Linotype</vt:lpstr>
      <vt:lpstr>Lejre Kommune PPT-skabelon 2019</vt:lpstr>
      <vt:lpstr>1_Lejre Kommune PPT-skabelon 2019</vt:lpstr>
      <vt:lpstr>Lejre Klimaplan &amp; Grøn Energi  Møde om energifællesskaber Espelund d. 29. marts 2023 </vt:lpstr>
      <vt:lpstr>Klimaplanen og grøn energi</vt:lpstr>
      <vt:lpstr>Formål med mødet: 1) Viden om energifællesskaber  2) Netværk</vt:lpstr>
      <vt:lpstr>Klimaplanen  &amp; grøn energi</vt:lpstr>
      <vt:lpstr>PowerPoint-præsentation</vt:lpstr>
      <vt:lpstr>Lejre-borgerne går op i klimaet, men…</vt:lpstr>
      <vt:lpstr>CO2-udledning i Lejre Kommune</vt:lpstr>
      <vt:lpstr>Overordnede målsætninger</vt:lpstr>
      <vt:lpstr>Energi</vt:lpstr>
      <vt:lpstr>Mål for energisektoren</vt:lpstr>
      <vt:lpstr>PowerPoint-præsentation</vt:lpstr>
      <vt:lpstr>   - Termonet-screeninger i 8 landsbyer  - 4 borgermøder om termonet- screeninger og næste skridt (april /maj)  - Landsbypuljen:  900.000 kr. til energi og klima </vt:lpstr>
      <vt:lpstr>Planstrategi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Lejre Klimaplan   KB-temamøde 27. august 2020</dc:title>
  <dc:creator/>
  <cp:lastModifiedBy/>
  <cp:revision>11</cp:revision>
  <dcterms:created xsi:type="dcterms:W3CDTF">2020-08-21T12:38:10Z</dcterms:created>
  <dcterms:modified xsi:type="dcterms:W3CDTF">2023-05-09T08:42:24Z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0x0101009F3FCC6E604DBA449A6C3E38814D0214</vt:lpwstr>
  </property>
  <property fmtid="{D5CDD505-2E9C-101B-9397-08002B2CF9AE}" pid="3" name="_dlc_DocIdItemGuid">
    <vt:lpwstr>b627fba5-e26a-47a9-abb5-b29f43257016</vt:lpwstr>
  </property>
</Properties>
</file>